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4"/>
  </p:notesMasterIdLst>
  <p:handoutMasterIdLst>
    <p:handoutMasterId r:id="rId15"/>
  </p:handoutMasterIdLst>
  <p:sldIdLst>
    <p:sldId id="531" r:id="rId2"/>
    <p:sldId id="289" r:id="rId3"/>
    <p:sldId id="292" r:id="rId4"/>
    <p:sldId id="294" r:id="rId5"/>
    <p:sldId id="298" r:id="rId6"/>
    <p:sldId id="532" r:id="rId7"/>
    <p:sldId id="302" r:id="rId8"/>
    <p:sldId id="303" r:id="rId9"/>
    <p:sldId id="533" r:id="rId10"/>
    <p:sldId id="306" r:id="rId11"/>
    <p:sldId id="307" r:id="rId12"/>
    <p:sldId id="301" r:id="rId13"/>
  </p:sldIdLst>
  <p:sldSz cx="12192000" cy="6858000"/>
  <p:notesSz cx="6858000" cy="9144000"/>
  <p:embeddedFontLst>
    <p:embeddedFont>
      <p:font typeface="Aharoni" panose="02010803020104030203" pitchFamily="2" charset="-79"/>
      <p:bold r:id="rId16"/>
    </p:embeddedFont>
    <p:embeddedFont>
      <p:font typeface="Montserrat" panose="00000500000000000000" pitchFamily="2" charset="0"/>
      <p:regular r:id="rId17"/>
      <p:bold r:id="rId18"/>
      <p:italic r:id="rId19"/>
      <p:boldItalic r:id="rId20"/>
    </p:embeddedFont>
    <p:embeddedFont>
      <p:font typeface="Montserrat Medium" panose="00000600000000000000" pitchFamily="2" charset="0"/>
      <p:regular r:id="rId21"/>
      <p:italic r:id="rId22"/>
    </p:embeddedFont>
    <p:embeddedFont>
      <p:font typeface="Open Sans" panose="020B0606030504020204" pitchFamily="34" charset="0"/>
      <p:regular r:id="rId23"/>
      <p:bold r:id="rId24"/>
      <p:italic r:id="rId25"/>
      <p:boldItalic r:id="rId26"/>
    </p:embeddedFont>
    <p:embeddedFont>
      <p:font typeface="Plus Jakarta Sans" panose="020B0604020202020204" charset="0"/>
      <p:regular r:id="rId27"/>
      <p:bold r:id="rId28"/>
      <p:italic r:id="rId29"/>
      <p:boldItalic r:id="rId30"/>
    </p:embeddedFont>
    <p:embeddedFont>
      <p:font typeface="Poppins SemiBold" panose="00000700000000000000" pitchFamily="2" charset="0"/>
      <p:regular r:id="rId31"/>
      <p:bold r:id="rId32"/>
      <p:italic r:id="rId33"/>
      <p:boldItalic r:id="rId34"/>
    </p:embeddedFont>
    <p:embeddedFont>
      <p:font typeface="Verdana" panose="020B0604030504040204" pitchFamily="34" charset="0"/>
      <p:regular r:id="rId35"/>
      <p:bold r:id="rId36"/>
      <p:italic r:id="rId37"/>
      <p:boldItalic r:id="rId38"/>
    </p:embeddedFont>
  </p:embeddedFontLst>
  <p:custDataLst>
    <p:tags r:id="rId3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660"/>
  </p:normalViewPr>
  <p:slideViewPr>
    <p:cSldViewPr snapToGrid="0">
      <p:cViewPr varScale="1">
        <p:scale>
          <a:sx n="59" d="100"/>
          <a:sy n="59" d="100"/>
        </p:scale>
        <p:origin x="964" y="5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ags" Target="tags/tag1.xml"/><Relationship Id="rId93"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font" Target="fonts/font19.fntdata"/><Relationship Id="rId89"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jwal SE" userId="ee45c140becaef19" providerId="LiveId" clId="{8FB76E8C-BA97-47EB-B8A3-B130073D3308}"/>
    <pc:docChg chg="undo custSel modSld">
      <pc:chgData name="Prajwal SE" userId="ee45c140becaef19" providerId="LiveId" clId="{8FB76E8C-BA97-47EB-B8A3-B130073D3308}" dt="2025-03-19T05:07:36.913" v="361" actId="1036"/>
      <pc:docMkLst>
        <pc:docMk/>
      </pc:docMkLst>
      <pc:sldChg chg="addSp modSp mod">
        <pc:chgData name="Prajwal SE" userId="ee45c140becaef19" providerId="LiveId" clId="{8FB76E8C-BA97-47EB-B8A3-B130073D3308}" dt="2025-03-19T05:06:55.394" v="360" actId="20577"/>
        <pc:sldMkLst>
          <pc:docMk/>
          <pc:sldMk cId="1429641473" sldId="289"/>
        </pc:sldMkLst>
        <pc:spChg chg="mod">
          <ac:chgData name="Prajwal SE" userId="ee45c140becaef19" providerId="LiveId" clId="{8FB76E8C-BA97-47EB-B8A3-B130073D3308}" dt="2025-03-19T05:06:55.394" v="360" actId="20577"/>
          <ac:spMkLst>
            <pc:docMk/>
            <pc:sldMk cId="1429641473" sldId="289"/>
            <ac:spMk id="33" creationId="{A1111477-E886-23E8-64BD-4CADAD76379A}"/>
          </ac:spMkLst>
        </pc:spChg>
        <pc:picChg chg="add mod">
          <ac:chgData name="Prajwal SE" userId="ee45c140becaef19" providerId="LiveId" clId="{8FB76E8C-BA97-47EB-B8A3-B130073D3308}" dt="2025-03-19T04:00:12.743" v="314" actId="1076"/>
          <ac:picMkLst>
            <pc:docMk/>
            <pc:sldMk cId="1429641473" sldId="289"/>
            <ac:picMk id="4" creationId="{870D9982-ED3F-E216-9B2B-77175817B133}"/>
          </ac:picMkLst>
        </pc:picChg>
      </pc:sldChg>
      <pc:sldChg chg="modSp mod">
        <pc:chgData name="Prajwal SE" userId="ee45c140becaef19" providerId="LiveId" clId="{8FB76E8C-BA97-47EB-B8A3-B130073D3308}" dt="2025-03-19T03:41:41.294" v="310" actId="313"/>
        <pc:sldMkLst>
          <pc:docMk/>
          <pc:sldMk cId="2538241455" sldId="294"/>
        </pc:sldMkLst>
        <pc:spChg chg="mod">
          <ac:chgData name="Prajwal SE" userId="ee45c140becaef19" providerId="LiveId" clId="{8FB76E8C-BA97-47EB-B8A3-B130073D3308}" dt="2025-03-19T03:41:41.294" v="310" actId="313"/>
          <ac:spMkLst>
            <pc:docMk/>
            <pc:sldMk cId="2538241455" sldId="294"/>
            <ac:spMk id="5" creationId="{189FAE14-3F2D-9B3A-FA7E-862D36BC1477}"/>
          </ac:spMkLst>
        </pc:spChg>
      </pc:sldChg>
      <pc:sldChg chg="modSp mod">
        <pc:chgData name="Prajwal SE" userId="ee45c140becaef19" providerId="LiveId" clId="{8FB76E8C-BA97-47EB-B8A3-B130073D3308}" dt="2025-03-19T05:07:36.913" v="361" actId="1036"/>
        <pc:sldMkLst>
          <pc:docMk/>
          <pc:sldMk cId="1869460620" sldId="298"/>
        </pc:sldMkLst>
        <pc:spChg chg="mod">
          <ac:chgData name="Prajwal SE" userId="ee45c140becaef19" providerId="LiveId" clId="{8FB76E8C-BA97-47EB-B8A3-B130073D3308}" dt="2025-03-19T05:07:36.913" v="361" actId="1036"/>
          <ac:spMkLst>
            <pc:docMk/>
            <pc:sldMk cId="1869460620" sldId="298"/>
            <ac:spMk id="2" creationId="{7B3FE64C-ED43-A052-11E8-812792B8FDDF}"/>
          </ac:spMkLst>
        </pc:spChg>
        <pc:spChg chg="mod">
          <ac:chgData name="Prajwal SE" userId="ee45c140becaef19" providerId="LiveId" clId="{8FB76E8C-BA97-47EB-B8A3-B130073D3308}" dt="2025-03-19T03:05:43.709" v="299" actId="404"/>
          <ac:spMkLst>
            <pc:docMk/>
            <pc:sldMk cId="1869460620" sldId="298"/>
            <ac:spMk id="5" creationId="{11DCD2FE-F6D8-3416-49EA-CE0660F5B1E7}"/>
          </ac:spMkLst>
        </pc:spChg>
        <pc:picChg chg="mod">
          <ac:chgData name="Prajwal SE" userId="ee45c140becaef19" providerId="LiveId" clId="{8FB76E8C-BA97-47EB-B8A3-B130073D3308}" dt="2025-03-19T04:54:27.003" v="350" actId="1076"/>
          <ac:picMkLst>
            <pc:docMk/>
            <pc:sldMk cId="1869460620" sldId="298"/>
            <ac:picMk id="7" creationId="{ED7DEC97-CADD-6A8A-95A2-145434AC7740}"/>
          </ac:picMkLst>
        </pc:picChg>
        <pc:picChg chg="mod">
          <ac:chgData name="Prajwal SE" userId="ee45c140becaef19" providerId="LiveId" clId="{8FB76E8C-BA97-47EB-B8A3-B130073D3308}" dt="2025-03-19T04:54:30.159" v="351" actId="1076"/>
          <ac:picMkLst>
            <pc:docMk/>
            <pc:sldMk cId="1869460620" sldId="298"/>
            <ac:picMk id="9" creationId="{AE5739D7-198B-CDD7-1835-675DE9A3C0B6}"/>
          </ac:picMkLst>
        </pc:picChg>
      </pc:sldChg>
      <pc:sldChg chg="modSp mod">
        <pc:chgData name="Prajwal SE" userId="ee45c140becaef19" providerId="LiveId" clId="{8FB76E8C-BA97-47EB-B8A3-B130073D3308}" dt="2025-03-19T03:39:37.512" v="309" actId="1076"/>
        <pc:sldMkLst>
          <pc:docMk/>
          <pc:sldMk cId="2761468039" sldId="303"/>
        </pc:sldMkLst>
        <pc:spChg chg="mod">
          <ac:chgData name="Prajwal SE" userId="ee45c140becaef19" providerId="LiveId" clId="{8FB76E8C-BA97-47EB-B8A3-B130073D3308}" dt="2025-03-19T03:39:37.512" v="309" actId="1076"/>
          <ac:spMkLst>
            <pc:docMk/>
            <pc:sldMk cId="2761468039" sldId="303"/>
            <ac:spMk id="5" creationId="{67B823CE-7BA9-D714-A424-29AA44BD6144}"/>
          </ac:spMkLst>
        </pc:spChg>
      </pc:sldChg>
      <pc:sldChg chg="modSp mod">
        <pc:chgData name="Prajwal SE" userId="ee45c140becaef19" providerId="LiveId" clId="{8FB76E8C-BA97-47EB-B8A3-B130073D3308}" dt="2025-03-19T04:44:56.641" v="349" actId="20577"/>
        <pc:sldMkLst>
          <pc:docMk/>
          <pc:sldMk cId="2427572946" sldId="306"/>
        </pc:sldMkLst>
        <pc:spChg chg="mod">
          <ac:chgData name="Prajwal SE" userId="ee45c140becaef19" providerId="LiveId" clId="{8FB76E8C-BA97-47EB-B8A3-B130073D3308}" dt="2025-03-19T04:44:56.641" v="349" actId="20577"/>
          <ac:spMkLst>
            <pc:docMk/>
            <pc:sldMk cId="2427572946" sldId="306"/>
            <ac:spMk id="2" creationId="{E154839C-B3E3-3A7B-9FDD-C49C18A4F130}"/>
          </ac:spMkLst>
        </pc:spChg>
      </pc:sldChg>
      <pc:sldChg chg="modSp mod">
        <pc:chgData name="Prajwal SE" userId="ee45c140becaef19" providerId="LiveId" clId="{8FB76E8C-BA97-47EB-B8A3-B130073D3308}" dt="2025-03-19T03:02:53.323" v="125" actId="313"/>
        <pc:sldMkLst>
          <pc:docMk/>
          <pc:sldMk cId="567826158" sldId="307"/>
        </pc:sldMkLst>
        <pc:spChg chg="mod">
          <ac:chgData name="Prajwal SE" userId="ee45c140becaef19" providerId="LiveId" clId="{8FB76E8C-BA97-47EB-B8A3-B130073D3308}" dt="2025-03-19T03:02:53.323" v="125" actId="313"/>
          <ac:spMkLst>
            <pc:docMk/>
            <pc:sldMk cId="567826158" sldId="307"/>
            <ac:spMk id="5" creationId="{8EB3901A-2C1A-A66B-C9AE-81E8FAFAB4FF}"/>
          </ac:spMkLst>
        </pc:spChg>
      </pc:sldChg>
      <pc:sldChg chg="addSp modSp mod">
        <pc:chgData name="Prajwal SE" userId="ee45c140becaef19" providerId="LiveId" clId="{8FB76E8C-BA97-47EB-B8A3-B130073D3308}" dt="2025-03-19T04:02:39.724" v="340" actId="14100"/>
        <pc:sldMkLst>
          <pc:docMk/>
          <pc:sldMk cId="1995428012" sldId="532"/>
        </pc:sldMkLst>
        <pc:picChg chg="add mod">
          <ac:chgData name="Prajwal SE" userId="ee45c140becaef19" providerId="LiveId" clId="{8FB76E8C-BA97-47EB-B8A3-B130073D3308}" dt="2025-03-19T04:02:39.724" v="340" actId="14100"/>
          <ac:picMkLst>
            <pc:docMk/>
            <pc:sldMk cId="1995428012" sldId="532"/>
            <ac:picMk id="7" creationId="{F98B65C4-C0C6-0512-774E-0845BEBBB771}"/>
          </ac:picMkLst>
        </pc:picChg>
        <pc:picChg chg="add mod modCrop">
          <ac:chgData name="Prajwal SE" userId="ee45c140becaef19" providerId="LiveId" clId="{8FB76E8C-BA97-47EB-B8A3-B130073D3308}" dt="2025-03-19T04:02:24.543" v="336" actId="14100"/>
          <ac:picMkLst>
            <pc:docMk/>
            <pc:sldMk cId="1995428012" sldId="532"/>
            <ac:picMk id="9" creationId="{27C30B1E-7E6B-ED5C-E534-304085EEF9E2}"/>
          </ac:picMkLst>
        </pc:picChg>
        <pc:picChg chg="add mod modCrop">
          <ac:chgData name="Prajwal SE" userId="ee45c140becaef19" providerId="LiveId" clId="{8FB76E8C-BA97-47EB-B8A3-B130073D3308}" dt="2025-03-19T04:02:16.740" v="334" actId="1076"/>
          <ac:picMkLst>
            <pc:docMk/>
            <pc:sldMk cId="1995428012" sldId="532"/>
            <ac:picMk id="11" creationId="{9A29F852-BD93-40EE-5F69-1D32B4D1442D}"/>
          </ac:picMkLst>
        </pc:picChg>
      </pc:sldChg>
      <pc:sldChg chg="addSp delSp modSp mod">
        <pc:chgData name="Prajwal SE" userId="ee45c140becaef19" providerId="LiveId" clId="{8FB76E8C-BA97-47EB-B8A3-B130073D3308}" dt="2025-03-19T03:37:57.876" v="308" actId="1076"/>
        <pc:sldMkLst>
          <pc:docMk/>
          <pc:sldMk cId="0" sldId="533"/>
        </pc:sldMkLst>
        <pc:spChg chg="add del">
          <ac:chgData name="Prajwal SE" userId="ee45c140becaef19" providerId="LiveId" clId="{8FB76E8C-BA97-47EB-B8A3-B130073D3308}" dt="2025-03-19T03:37:51.590" v="307" actId="478"/>
          <ac:spMkLst>
            <pc:docMk/>
            <pc:sldMk cId="0" sldId="533"/>
            <ac:spMk id="2" creationId="{00000000-0000-0000-0000-000000000000}"/>
          </ac:spMkLst>
        </pc:spChg>
        <pc:spChg chg="mod">
          <ac:chgData name="Prajwal SE" userId="ee45c140becaef19" providerId="LiveId" clId="{8FB76E8C-BA97-47EB-B8A3-B130073D3308}" dt="2025-03-19T03:37:57.876" v="308" actId="1076"/>
          <ac:spMkLst>
            <pc:docMk/>
            <pc:sldMk cId="0" sldId="533"/>
            <ac:spMk id="4" creationId="{00000000-0000-0000-0000-000000000000}"/>
          </ac:spMkLst>
        </pc:spChg>
      </pc:sldChg>
    </pc:docChg>
  </pc:docChgLst>
  <pc:docChgLst>
    <pc:chgData name="Prajwal SE" userId="ee45c140becaef19" providerId="LiveId" clId="{35EE9826-EEA8-402E-A3F4-084ECF234593}"/>
    <pc:docChg chg="undo custSel modSld">
      <pc:chgData name="Prajwal SE" userId="ee45c140becaef19" providerId="LiveId" clId="{35EE9826-EEA8-402E-A3F4-084ECF234593}" dt="2025-03-18T12:06:08.686" v="445" actId="20577"/>
      <pc:docMkLst>
        <pc:docMk/>
      </pc:docMkLst>
      <pc:sldChg chg="modSp mod">
        <pc:chgData name="Prajwal SE" userId="ee45c140becaef19" providerId="LiveId" clId="{35EE9826-EEA8-402E-A3F4-084ECF234593}" dt="2025-03-17T08:58:06.153" v="171"/>
        <pc:sldMkLst>
          <pc:docMk/>
          <pc:sldMk cId="1429641473" sldId="289"/>
        </pc:sldMkLst>
        <pc:spChg chg="mod">
          <ac:chgData name="Prajwal SE" userId="ee45c140becaef19" providerId="LiveId" clId="{35EE9826-EEA8-402E-A3F4-084ECF234593}" dt="2025-03-17T08:57:53.463" v="169" actId="20577"/>
          <ac:spMkLst>
            <pc:docMk/>
            <pc:sldMk cId="1429641473" sldId="289"/>
            <ac:spMk id="33" creationId="{A1111477-E886-23E8-64BD-4CADAD76379A}"/>
          </ac:spMkLst>
        </pc:spChg>
        <pc:spChg chg="mod">
          <ac:chgData name="Prajwal SE" userId="ee45c140becaef19" providerId="LiveId" clId="{35EE9826-EEA8-402E-A3F4-084ECF234593}" dt="2025-03-17T08:58:06.153" v="171"/>
          <ac:spMkLst>
            <pc:docMk/>
            <pc:sldMk cId="1429641473" sldId="289"/>
            <ac:spMk id="34" creationId="{4A9AEFFB-1A20-899A-F8E0-29DEDB267EF4}"/>
          </ac:spMkLst>
        </pc:spChg>
      </pc:sldChg>
      <pc:sldChg chg="addSp modSp mod">
        <pc:chgData name="Prajwal SE" userId="ee45c140becaef19" providerId="LiveId" clId="{35EE9826-EEA8-402E-A3F4-084ECF234593}" dt="2025-03-18T11:58:22.923" v="235" actId="732"/>
        <pc:sldMkLst>
          <pc:docMk/>
          <pc:sldMk cId="3316315554" sldId="292"/>
        </pc:sldMkLst>
        <pc:spChg chg="mod">
          <ac:chgData name="Prajwal SE" userId="ee45c140becaef19" providerId="LiveId" clId="{35EE9826-EEA8-402E-A3F4-084ECF234593}" dt="2025-03-18T11:27:11.192" v="224" actId="1076"/>
          <ac:spMkLst>
            <pc:docMk/>
            <pc:sldMk cId="3316315554" sldId="292"/>
            <ac:spMk id="5" creationId="{12977A3E-566F-814B-0D9C-37C0E1141171}"/>
          </ac:spMkLst>
        </pc:spChg>
        <pc:spChg chg="mod">
          <ac:chgData name="Prajwal SE" userId="ee45c140becaef19" providerId="LiveId" clId="{35EE9826-EEA8-402E-A3F4-084ECF234593}" dt="2025-03-18T11:26:38.444" v="221" actId="20577"/>
          <ac:spMkLst>
            <pc:docMk/>
            <pc:sldMk cId="3316315554" sldId="292"/>
            <ac:spMk id="8" creationId="{C6ECFB60-4922-9557-3C5E-7FA842E8B16A}"/>
          </ac:spMkLst>
        </pc:spChg>
        <pc:picChg chg="add mod modCrop">
          <ac:chgData name="Prajwal SE" userId="ee45c140becaef19" providerId="LiveId" clId="{35EE9826-EEA8-402E-A3F4-084ECF234593}" dt="2025-03-18T11:58:22.923" v="235" actId="732"/>
          <ac:picMkLst>
            <pc:docMk/>
            <pc:sldMk cId="3316315554" sldId="292"/>
            <ac:picMk id="4" creationId="{97053348-1F81-878E-12B3-C410170F454B}"/>
          </ac:picMkLst>
        </pc:picChg>
      </pc:sldChg>
      <pc:sldChg chg="modSp mod">
        <pc:chgData name="Prajwal SE" userId="ee45c140becaef19" providerId="LiveId" clId="{35EE9826-EEA8-402E-A3F4-084ECF234593}" dt="2025-03-17T09:01:03.818" v="216" actId="20577"/>
        <pc:sldMkLst>
          <pc:docMk/>
          <pc:sldMk cId="2538241455" sldId="294"/>
        </pc:sldMkLst>
        <pc:spChg chg="mod">
          <ac:chgData name="Prajwal SE" userId="ee45c140becaef19" providerId="LiveId" clId="{35EE9826-EEA8-402E-A3F4-084ECF234593}" dt="2025-03-17T09:01:03.818" v="216" actId="20577"/>
          <ac:spMkLst>
            <pc:docMk/>
            <pc:sldMk cId="2538241455" sldId="294"/>
            <ac:spMk id="5" creationId="{189FAE14-3F2D-9B3A-FA7E-862D36BC1477}"/>
          </ac:spMkLst>
        </pc:spChg>
      </pc:sldChg>
      <pc:sldChg chg="addSp modSp mod">
        <pc:chgData name="Prajwal SE" userId="ee45c140becaef19" providerId="LiveId" clId="{35EE9826-EEA8-402E-A3F4-084ECF234593}" dt="2025-03-18T12:00:33.710" v="245" actId="1076"/>
        <pc:sldMkLst>
          <pc:docMk/>
          <pc:sldMk cId="1869460620" sldId="298"/>
        </pc:sldMkLst>
        <pc:spChg chg="mod">
          <ac:chgData name="Prajwal SE" userId="ee45c140becaef19" providerId="LiveId" clId="{35EE9826-EEA8-402E-A3F4-084ECF234593}" dt="2025-03-18T12:00:05.255" v="241" actId="20577"/>
          <ac:spMkLst>
            <pc:docMk/>
            <pc:sldMk cId="1869460620" sldId="298"/>
            <ac:spMk id="2" creationId="{7B3FE64C-ED43-A052-11E8-812792B8FDDF}"/>
          </ac:spMkLst>
        </pc:spChg>
        <pc:spChg chg="mod">
          <ac:chgData name="Prajwal SE" userId="ee45c140becaef19" providerId="LiveId" clId="{35EE9826-EEA8-402E-A3F4-084ECF234593}" dt="2025-03-18T12:00:09.346" v="242" actId="20577"/>
          <ac:spMkLst>
            <pc:docMk/>
            <pc:sldMk cId="1869460620" sldId="298"/>
            <ac:spMk id="5" creationId="{11DCD2FE-F6D8-3416-49EA-CE0660F5B1E7}"/>
          </ac:spMkLst>
        </pc:spChg>
        <pc:picChg chg="add mod modCrop">
          <ac:chgData name="Prajwal SE" userId="ee45c140becaef19" providerId="LiveId" clId="{35EE9826-EEA8-402E-A3F4-084ECF234593}" dt="2025-03-18T11:59:11.157" v="240" actId="1076"/>
          <ac:picMkLst>
            <pc:docMk/>
            <pc:sldMk cId="1869460620" sldId="298"/>
            <ac:picMk id="7" creationId="{ED7DEC97-CADD-6A8A-95A2-145434AC7740}"/>
          </ac:picMkLst>
        </pc:picChg>
        <pc:picChg chg="add mod">
          <ac:chgData name="Prajwal SE" userId="ee45c140becaef19" providerId="LiveId" clId="{35EE9826-EEA8-402E-A3F4-084ECF234593}" dt="2025-03-18T12:00:33.710" v="245" actId="1076"/>
          <ac:picMkLst>
            <pc:docMk/>
            <pc:sldMk cId="1869460620" sldId="298"/>
            <ac:picMk id="9" creationId="{AE5739D7-198B-CDD7-1835-675DE9A3C0B6}"/>
          </ac:picMkLst>
        </pc:picChg>
      </pc:sldChg>
      <pc:sldChg chg="modSp mod">
        <pc:chgData name="Prajwal SE" userId="ee45c140becaef19" providerId="LiveId" clId="{35EE9826-EEA8-402E-A3F4-084ECF234593}" dt="2025-03-17T08:56:20.911" v="150" actId="20577"/>
        <pc:sldMkLst>
          <pc:docMk/>
          <pc:sldMk cId="2901330264" sldId="531"/>
        </pc:sldMkLst>
        <pc:spChg chg="mod">
          <ac:chgData name="Prajwal SE" userId="ee45c140becaef19" providerId="LiveId" clId="{35EE9826-EEA8-402E-A3F4-084ECF234593}" dt="2025-03-17T08:54:45.426" v="78" actId="120"/>
          <ac:spMkLst>
            <pc:docMk/>
            <pc:sldMk cId="2901330264" sldId="531"/>
            <ac:spMk id="19" creationId="{037B6323-B919-404C-9A53-E2D1EEBBC29E}"/>
          </ac:spMkLst>
        </pc:spChg>
        <pc:spChg chg="mod">
          <ac:chgData name="Prajwal SE" userId="ee45c140becaef19" providerId="LiveId" clId="{35EE9826-EEA8-402E-A3F4-084ECF234593}" dt="2025-03-17T08:55:20.816" v="86"/>
          <ac:spMkLst>
            <pc:docMk/>
            <pc:sldMk cId="2901330264" sldId="531"/>
            <ac:spMk id="20" creationId="{663FF154-6303-06EF-099B-905F19C206B2}"/>
          </ac:spMkLst>
        </pc:spChg>
        <pc:spChg chg="mod">
          <ac:chgData name="Prajwal SE" userId="ee45c140becaef19" providerId="LiveId" clId="{35EE9826-EEA8-402E-A3F4-084ECF234593}" dt="2025-03-17T08:56:06.189" v="145" actId="1076"/>
          <ac:spMkLst>
            <pc:docMk/>
            <pc:sldMk cId="2901330264" sldId="531"/>
            <ac:spMk id="22" creationId="{8CF9D16E-FF17-2A50-8767-3A06BCEC2AD9}"/>
          </ac:spMkLst>
        </pc:spChg>
        <pc:spChg chg="mod">
          <ac:chgData name="Prajwal SE" userId="ee45c140becaef19" providerId="LiveId" clId="{35EE9826-EEA8-402E-A3F4-084ECF234593}" dt="2025-03-17T08:56:12.483" v="146" actId="1076"/>
          <ac:spMkLst>
            <pc:docMk/>
            <pc:sldMk cId="2901330264" sldId="531"/>
            <ac:spMk id="23" creationId="{D8F66EB9-9CBE-8ACD-E616-93A5AE55CF5C}"/>
          </ac:spMkLst>
        </pc:spChg>
        <pc:spChg chg="mod">
          <ac:chgData name="Prajwal SE" userId="ee45c140becaef19" providerId="LiveId" clId="{35EE9826-EEA8-402E-A3F4-084ECF234593}" dt="2025-03-17T08:56:20.911" v="150" actId="20577"/>
          <ac:spMkLst>
            <pc:docMk/>
            <pc:sldMk cId="2901330264" sldId="531"/>
            <ac:spMk id="26" creationId="{B3C9655A-2680-CBD4-341A-460C55A63157}"/>
          </ac:spMkLst>
        </pc:spChg>
      </pc:sldChg>
      <pc:sldChg chg="modSp mod">
        <pc:chgData name="Prajwal SE" userId="ee45c140becaef19" providerId="LiveId" clId="{35EE9826-EEA8-402E-A3F4-084ECF234593}" dt="2025-03-18T12:06:08.686" v="445" actId="20577"/>
        <pc:sldMkLst>
          <pc:docMk/>
          <pc:sldMk cId="1995428012" sldId="532"/>
        </pc:sldMkLst>
        <pc:spChg chg="mod">
          <ac:chgData name="Prajwal SE" userId="ee45c140becaef19" providerId="LiveId" clId="{35EE9826-EEA8-402E-A3F4-084ECF234593}" dt="2025-03-18T12:06:08.686" v="445" actId="20577"/>
          <ac:spMkLst>
            <pc:docMk/>
            <pc:sldMk cId="1995428012" sldId="532"/>
            <ac:spMk id="2" creationId="{1DFC5A03-8723-D0D0-00E3-3B2AA3C32CD5}"/>
          </ac:spMkLst>
        </pc:spChg>
        <pc:spChg chg="mod">
          <ac:chgData name="Prajwal SE" userId="ee45c140becaef19" providerId="LiveId" clId="{35EE9826-EEA8-402E-A3F4-084ECF234593}" dt="2025-03-18T12:04:59.918" v="369" actId="20577"/>
          <ac:spMkLst>
            <pc:docMk/>
            <pc:sldMk cId="1995428012" sldId="532"/>
            <ac:spMk id="5" creationId="{260EAF32-7213-2CCB-4658-501C4BEA8CF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pPr/>
              <a:t>19-03-2025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pPr/>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2.png>
</file>

<file path=ppt/media/image3.png>
</file>

<file path=ppt/media/image4.jpeg>
</file>

<file path=ppt/media/image5.jpg>
</file>

<file path=ppt/media/image6.jpe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youtu.be/LBNRGBY5zN8?si=a5Wrnj9VyQpgp9ZF" TargetMode="External"/><Relationship Id="rId2" Type="http://schemas.openxmlformats.org/officeDocument/2006/relationships/hyperlink" Target="https://thinkrobotics.com/products/armpi-pro-ros-robot-chassis-with-robot-arm?variant=44733277765949&amp;currency=INR&amp;utm_medium=product_sync&amp;utm_source=google&amp;utm_content=sag_organic&amp;utm_campaign=sag_organic&amp;utm_source=googleads&amp;utm_medium=cpc&amp;gad_source=1&amp;gclid=CjwKCAjw2dG1BhB4EiwA998cqDfmuh1hbGvURlhMEQtT86G7gZ0X3DSSziC_0j6ujQZA7ki02fXRWRoCuDgQAvD_BwE" TargetMode="Externa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9.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504626"/>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Prajwal S</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b="1" dirty="0" err="1">
                <a:solidFill>
                  <a:schemeClr val="dk1"/>
                </a:solidFill>
                <a:latin typeface="Montserrat Medium"/>
                <a:sym typeface="Montserrat Medium"/>
              </a:rPr>
              <a:t>Navatej</a:t>
            </a:r>
            <a:r>
              <a:rPr lang="en-US" b="1" dirty="0">
                <a:solidFill>
                  <a:schemeClr val="dk1"/>
                </a:solidFill>
                <a:latin typeface="Montserrat Medium"/>
                <a:sym typeface="Montserrat Medium"/>
              </a:rPr>
              <a:t> M B</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11695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marL="285750" indent="-285750" algn="ctr">
              <a:buSzPts val="1400"/>
              <a:buFont typeface="Arial" panose="020B0604020202020204" pitchFamily="34" charset="0"/>
              <a:buChar char="•"/>
            </a:pPr>
            <a:r>
              <a:rPr lang="en-US" b="1" dirty="0">
                <a:solidFill>
                  <a:srgbClr val="282828"/>
                </a:solidFill>
                <a:latin typeface="Montserrat Medium"/>
                <a:ea typeface="Montserrat Medium"/>
                <a:cs typeface="Montserrat Medium"/>
                <a:sym typeface="Montserrat Medium"/>
              </a:rPr>
              <a:t>H J </a:t>
            </a:r>
            <a:r>
              <a:rPr lang="en-US" b="1" dirty="0" err="1">
                <a:solidFill>
                  <a:srgbClr val="282828"/>
                </a:solidFill>
                <a:latin typeface="Montserrat Medium"/>
                <a:ea typeface="Montserrat Medium"/>
                <a:cs typeface="Montserrat Medium"/>
                <a:sym typeface="Montserrat Medium"/>
              </a:rPr>
              <a:t>Jayatheertha</a:t>
            </a:r>
            <a:r>
              <a:rPr lang="en-US" sz="1400" b="1" i="0" u="none" strike="noStrike" cap="none" dirty="0">
                <a:solidFill>
                  <a:schemeClr val="dk1"/>
                </a:solidFill>
                <a:latin typeface="Montserrat Medium"/>
                <a:ea typeface="Arial"/>
                <a:cs typeface="Arial"/>
                <a:sym typeface="Montserrat Medium"/>
              </a:rPr>
              <a:t> </a:t>
            </a: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285750" indent="-285750" algn="ctr">
              <a:buSzPts val="1400"/>
              <a:buFont typeface="Arial" panose="020B0604020202020204" pitchFamily="34" charset="0"/>
              <a:buChar char="•"/>
            </a:pPr>
            <a:r>
              <a:rPr lang="en-US" b="1" dirty="0">
                <a:solidFill>
                  <a:srgbClr val="282828"/>
                </a:solidFill>
                <a:latin typeface="Montserrat Medium"/>
                <a:ea typeface="Montserrat Medium"/>
                <a:cs typeface="Montserrat Medium"/>
                <a:sym typeface="Montserrat Medium"/>
              </a:rPr>
              <a:t>Rohan Prasad</a:t>
            </a:r>
            <a:endParaRPr lang="en-US" sz="1400" b="1" i="0" u="none" strike="noStrike" cap="none" dirty="0">
              <a:solidFill>
                <a:srgbClr val="282828"/>
              </a:solidFill>
              <a:latin typeface="Arial"/>
              <a:ea typeface="Arial"/>
              <a:cs typeface="Arial"/>
              <a:sym typeface="Arial"/>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400" b="1" i="0" u="none" strike="noStrike" cap="none" dirty="0">
                <a:solidFill>
                  <a:schemeClr val="dk1"/>
                </a:solidFill>
                <a:latin typeface="Montserrat Medium"/>
                <a:ea typeface="Arial"/>
                <a:cs typeface="Arial"/>
                <a:sym typeface="Montserrat Medium"/>
              </a:rPr>
              <a:t> </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2420784" y="212732"/>
            <a:ext cx="7682031"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7069"/>
                </a:solidFill>
                <a:latin typeface="Open Sans"/>
                <a:ea typeface="Open Sans"/>
                <a:cs typeface="Open Sans"/>
                <a:sym typeface="Open Sans"/>
              </a:rPr>
              <a:t>Autonomous Robot for Warehouse Application</a:t>
            </a: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092874" y="1179975"/>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1/2/3</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ID:CSP21</a:t>
            </a: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E2842-485B-A1BA-74A8-3079DADFFA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B471-CC7E-7CB9-A4D6-FB503C8052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10</a:t>
            </a:fld>
            <a:endParaRPr lang="en-US" dirty="0"/>
          </a:p>
        </p:txBody>
      </p:sp>
      <p:sp>
        <p:nvSpPr>
          <p:cNvPr id="4" name="Google Shape;125;p3">
            <a:extLst>
              <a:ext uri="{FF2B5EF4-FFF2-40B4-BE49-F238E27FC236}">
                <a16:creationId xmlns:a16="http://schemas.microsoft.com/office/drawing/2014/main" id="{67F9DACA-35DE-941A-CCEE-D335FBEB89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Contribution</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5951DA8A-453F-9B13-3160-FA60A7CB42E6}"/>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Team Progress and Movement</a:t>
            </a:r>
          </a:p>
          <a:p>
            <a:pPr marL="285750" lvl="0" indent="-285750">
              <a:lnSpc>
                <a:spcPct val="150000"/>
              </a:lnSpc>
              <a:buFont typeface="Arial" panose="020B0604020202020204" pitchFamily="34" charset="0"/>
              <a:buChar char="•"/>
            </a:pPr>
            <a:r>
              <a:rPr lang="en-US" b="1" dirty="0"/>
              <a:t>Project Phases:</a:t>
            </a:r>
            <a:r>
              <a:rPr lang="en-US" dirty="0"/>
              <a:t> The project was divided into </a:t>
            </a:r>
            <a:r>
              <a:rPr lang="en-US" b="1" dirty="0"/>
              <a:t>Research &amp; Design</a:t>
            </a:r>
            <a:r>
              <a:rPr lang="en-US" dirty="0"/>
              <a:t>, </a:t>
            </a:r>
            <a:r>
              <a:rPr lang="en-US" b="1" dirty="0"/>
              <a:t>System Integration</a:t>
            </a:r>
            <a:r>
              <a:rPr lang="en-US" dirty="0"/>
              <a:t>, </a:t>
            </a:r>
            <a:r>
              <a:rPr lang="en-US" b="1" dirty="0"/>
              <a:t>Implementation</a:t>
            </a:r>
            <a:r>
              <a:rPr lang="en-US" dirty="0"/>
              <a:t>, and </a:t>
            </a:r>
            <a:r>
              <a:rPr lang="en-US" b="1" dirty="0"/>
              <a:t>Testing</a:t>
            </a:r>
            <a:r>
              <a:rPr lang="en-US" dirty="0"/>
              <a:t>. </a:t>
            </a:r>
            <a:endParaRPr lang="en-IN" dirty="0">
              <a:latin typeface="Verdana" panose="020B0604030504040204" pitchFamily="34" charset="0"/>
              <a:ea typeface="Verdana" panose="020B0604030504040204" pitchFamily="34" charset="0"/>
            </a:endParaRPr>
          </a:p>
          <a:p>
            <a:pPr marL="285750" lvl="0" indent="-285750" algn="just">
              <a:lnSpc>
                <a:spcPct val="150000"/>
              </a:lnSpc>
              <a:buFont typeface="Arial" panose="020B0604020202020204" pitchFamily="34" charset="0"/>
              <a:buChar char="•"/>
            </a:pPr>
            <a:r>
              <a:rPr lang="en-US" b="1" dirty="0"/>
              <a:t>Collaboration:</a:t>
            </a:r>
            <a:r>
              <a:rPr lang="en-US" dirty="0"/>
              <a:t> Both team members worked together through regular meetings, sharing progress, addressing challenges, and refining the system.</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E154839C-B3E3-3A7B-9FDD-C49C18A4F130}"/>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50000"/>
              </a:lnSpc>
              <a:spcBef>
                <a:spcPts val="0"/>
              </a:spcBef>
              <a:spcAft>
                <a:spcPts val="0"/>
              </a:spcAft>
              <a:buNone/>
            </a:pPr>
            <a:r>
              <a:rPr lang="en-IN" b="1" dirty="0">
                <a:latin typeface="Verdana" panose="020B0604030504040204" pitchFamily="34" charset="0"/>
                <a:ea typeface="Verdana" panose="020B0604030504040204" pitchFamily="34" charset="0"/>
              </a:rPr>
              <a:t>Individual Contribution </a:t>
            </a:r>
          </a:p>
          <a:p>
            <a:pPr lvl="3">
              <a:lnSpc>
                <a:spcPct val="150000"/>
              </a:lnSpc>
            </a:pPr>
            <a:r>
              <a:rPr lang="en-IN" dirty="0">
                <a:latin typeface="Verdana" panose="020B0604030504040204" pitchFamily="34" charset="0"/>
                <a:ea typeface="Verdana" panose="020B0604030504040204" pitchFamily="34" charset="0"/>
              </a:rPr>
              <a:t>Key contributions: </a:t>
            </a:r>
            <a:r>
              <a:rPr lang="en-IN" dirty="0" err="1">
                <a:latin typeface="Verdana" panose="020B0604030504040204" pitchFamily="34" charset="0"/>
                <a:ea typeface="Verdana" panose="020B0604030504040204" pitchFamily="34" charset="0"/>
              </a:rPr>
              <a:t>Prajwal</a:t>
            </a:r>
            <a:r>
              <a:rPr lang="en-IN" dirty="0">
                <a:latin typeface="Verdana" panose="020B0604030504040204" pitchFamily="34" charset="0"/>
                <a:ea typeface="Verdana" panose="020B0604030504040204" pitchFamily="34" charset="0"/>
              </a:rPr>
              <a:t> s</a:t>
            </a:r>
          </a:p>
          <a:p>
            <a:pPr lvl="1" algn="just">
              <a:lnSpc>
                <a:spcPct val="150000"/>
              </a:lnSpc>
              <a:buFont typeface="Arial" pitchFamily="34" charset="0"/>
              <a:buChar char="•"/>
            </a:pPr>
            <a:r>
              <a:rPr lang="en-US" dirty="0"/>
              <a:t> Focused on </a:t>
            </a:r>
            <a:r>
              <a:rPr lang="en-US" b="1" dirty="0"/>
              <a:t>Autonomous Navigation</a:t>
            </a:r>
            <a:r>
              <a:rPr lang="en-US" dirty="0"/>
              <a:t> and </a:t>
            </a:r>
            <a:r>
              <a:rPr lang="en-US" b="1" dirty="0"/>
              <a:t>Obstacle Avoidance</a:t>
            </a:r>
            <a:r>
              <a:rPr lang="en-US" dirty="0"/>
              <a:t>.   Designed the line-following algorithm and integrated sensors for obstacle detection.</a:t>
            </a:r>
            <a:endParaRPr lang="en-IN" dirty="0">
              <a:latin typeface="Verdana" panose="020B0604030504040204" pitchFamily="34" charset="0"/>
              <a:ea typeface="Verdana" panose="020B0604030504040204" pitchFamily="34" charset="0"/>
            </a:endParaRPr>
          </a:p>
          <a:p>
            <a:pPr lvl="3"/>
            <a:r>
              <a:rPr lang="en-IN" dirty="0">
                <a:latin typeface="Verdana" panose="020B0604030504040204" pitchFamily="34" charset="0"/>
                <a:ea typeface="Verdana" panose="020B0604030504040204" pitchFamily="34" charset="0"/>
              </a:rPr>
              <a:t>Key contributions: </a:t>
            </a:r>
            <a:r>
              <a:rPr lang="en-IN" dirty="0" err="1">
                <a:latin typeface="Verdana" panose="020B0604030504040204" pitchFamily="34" charset="0"/>
                <a:ea typeface="Verdana" panose="020B0604030504040204" pitchFamily="34" charset="0"/>
              </a:rPr>
              <a:t>Navatej</a:t>
            </a:r>
            <a:r>
              <a:rPr lang="en-IN" dirty="0">
                <a:latin typeface="Verdana" panose="020B0604030504040204" pitchFamily="34" charset="0"/>
                <a:ea typeface="Verdana" panose="020B0604030504040204" pitchFamily="34" charset="0"/>
              </a:rPr>
              <a:t> M B </a:t>
            </a:r>
          </a:p>
          <a:p>
            <a:pPr marL="285750" lvl="0" indent="-285750" algn="just">
              <a:lnSpc>
                <a:spcPct val="150000"/>
              </a:lnSpc>
              <a:buFont typeface="Arial" pitchFamily="34" charset="0"/>
              <a:buChar char="•"/>
            </a:pPr>
            <a:r>
              <a:rPr lang="en-US" dirty="0"/>
              <a:t>Focused on </a:t>
            </a:r>
            <a:r>
              <a:rPr lang="en-US" b="1" dirty="0"/>
              <a:t>Robotic Claw Integration</a:t>
            </a:r>
            <a:r>
              <a:rPr lang="en-US" dirty="0"/>
              <a:t> and </a:t>
            </a:r>
            <a:r>
              <a:rPr lang="en-US" b="1" dirty="0"/>
              <a:t>Wireless Communication</a:t>
            </a:r>
            <a:r>
              <a:rPr lang="en-US" dirty="0"/>
              <a:t>. Optimized the robotic arm's precision and developed the Wi-Fi communication system for task management with the Warehouse Management System (WMS)</a:t>
            </a: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427572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11</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Summary and Conclusion </a:t>
            </a:r>
          </a:p>
          <a:p>
            <a:pPr marL="0" marR="0" lvl="0" indent="0" rtl="0">
              <a:lnSpc>
                <a:spcPct val="15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lvl="0" indent="-285750">
              <a:lnSpc>
                <a:spcPct val="150000"/>
              </a:lnSpc>
              <a:buFont typeface="Arial" panose="020B0604020202020204" pitchFamily="34" charset="0"/>
              <a:buChar char="•"/>
            </a:pPr>
            <a:r>
              <a:rPr lang="en-US" dirty="0"/>
              <a:t>The robot successfully achieved its main objectives: autonomous navigation, object manipulation, and wireless communication with the WMS.</a:t>
            </a:r>
            <a:endParaRPr lang="en-IN" dirty="0">
              <a:latin typeface="Verdana" panose="020B0604030504040204" pitchFamily="34" charset="0"/>
              <a:ea typeface="Verdana" panose="020B0604030504040204" pitchFamily="34" charset="0"/>
            </a:endParaRPr>
          </a:p>
          <a:p>
            <a:pPr lvl="0">
              <a:lnSpc>
                <a:spcPct val="150000"/>
              </a:lnSpc>
              <a:buFont typeface="Arial" pitchFamily="34" charset="0"/>
              <a:buChar char="•"/>
            </a:pPr>
            <a:r>
              <a:rPr lang="en-US" dirty="0"/>
              <a:t>     The Iteration 2 improvements led to better accuracy in task execution, with enhanced obstacle avoidance and more efficient power usage</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r>
              <a:rPr lang="en-IN" b="1" dirty="0">
                <a:latin typeface="Verdana" panose="020B0604030504040204" pitchFamily="34" charset="0"/>
                <a:ea typeface="Verdana" panose="020B0604030504040204" pitchFamily="34" charset="0"/>
              </a:rPr>
              <a:t>Future Work</a:t>
            </a:r>
          </a:p>
          <a:p>
            <a:endParaRPr lang="en-IN" b="1" dirty="0">
              <a:latin typeface="Verdana" panose="020B0604030504040204" pitchFamily="34" charset="0"/>
              <a:ea typeface="Verdana" panose="020B0604030504040204" pitchFamily="34" charset="0"/>
            </a:endParaRPr>
          </a:p>
          <a:p>
            <a:pPr>
              <a:lnSpc>
                <a:spcPct val="150000"/>
              </a:lnSpc>
              <a:buFont typeface="Arial" pitchFamily="34" charset="0"/>
              <a:buChar char="•"/>
            </a:pPr>
            <a:r>
              <a:rPr lang="en-US" dirty="0"/>
              <a:t>    Integrating advanced sensors like LIDAR or computer vision for better obstacle detection.</a:t>
            </a:r>
          </a:p>
          <a:p>
            <a:pPr>
              <a:lnSpc>
                <a:spcPct val="150000"/>
              </a:lnSpc>
              <a:buFont typeface="Arial" pitchFamily="34" charset="0"/>
              <a:buChar char="•"/>
            </a:pPr>
            <a:r>
              <a:rPr lang="en-US" dirty="0"/>
              <a:t>    Upgrading the robotic arm for handling larger objects with more precision.</a:t>
            </a:r>
          </a:p>
          <a:p>
            <a:pPr lvl="1">
              <a:lnSpc>
                <a:spcPct val="150000"/>
              </a:lnSpc>
              <a:buFont typeface="Arial" pitchFamily="34" charset="0"/>
              <a:buChar char="•"/>
            </a:pPr>
            <a:r>
              <a:rPr lang="en-US" dirty="0"/>
              <a:t>    Further optimizing power management for even longer operational times.</a:t>
            </a:r>
          </a:p>
          <a:p>
            <a:pPr lvl="1">
              <a:lnSpc>
                <a:spcPct val="150000"/>
              </a:lnSpc>
              <a:buFont typeface="Arial" pitchFamily="34" charset="0"/>
              <a:buChar char="•"/>
            </a:pPr>
            <a:r>
              <a:rPr lang="en-US" dirty="0"/>
              <a:t>     Integration of Artificial Intelligence for better detection of obstacles. </a:t>
            </a:r>
          </a:p>
          <a:p>
            <a:pPr>
              <a:lnSpc>
                <a:spcPct val="150000"/>
              </a:lnSpc>
            </a:pPr>
            <a:endParaRPr lang="en-IN" b="1"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4290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1169551"/>
          </a:xfrm>
          <a:prstGeom prst="rect">
            <a:avLst/>
          </a:prstGeom>
          <a:noFill/>
        </p:spPr>
        <p:txBody>
          <a:bodyPr wrap="square" rtlCol="0">
            <a:spAutoFit/>
          </a:bodyPr>
          <a:lstStyle/>
          <a:p>
            <a:r>
              <a:rPr lang="en-US" sz="1400" b="0" i="0" u="none" strike="noStrike" cap="none" dirty="0">
                <a:solidFill>
                  <a:srgbClr val="000000"/>
                </a:solidFill>
                <a:latin typeface="Times New Roman"/>
                <a:ea typeface="Times New Roman"/>
                <a:cs typeface="Times New Roman"/>
                <a:sym typeface="Times New Roman"/>
              </a:rPr>
              <a:t>The goal of creating an autonomous robot with a cl</a:t>
            </a:r>
            <a:r>
              <a:rPr lang="en-US" dirty="0">
                <a:latin typeface="Times New Roman"/>
                <a:ea typeface="Times New Roman"/>
                <a:cs typeface="Times New Roman"/>
                <a:sym typeface="Times New Roman"/>
              </a:rPr>
              <a:t>aw</a:t>
            </a:r>
            <a:r>
              <a:rPr lang="en-US" sz="1400" b="0" i="0" u="none" strike="noStrike" cap="none" dirty="0">
                <a:solidFill>
                  <a:srgbClr val="000000"/>
                </a:solidFill>
                <a:latin typeface="Times New Roman"/>
                <a:ea typeface="Times New Roman"/>
                <a:cs typeface="Times New Roman"/>
                <a:sym typeface="Times New Roman"/>
              </a:rPr>
              <a:t> for warehouse use is to make warehouse operations more efficient, accurate, and safe. This robot would automate tasks like picking, and sorting items, reducing the need for manual labor and minimizing errors. By handling repetitive and potentially dangerous jobs, the robot can help lower labor costs, improve space utilization, and enhance overall productivity. Additionally, it can collect valuable data to help manage inventory better and speed up order fulfillment, ultimately leading to improved customer satisfaction and a more streamlined warehouse operation. </a:t>
            </a:r>
            <a:endParaRPr lang="en-US" sz="1200" b="0" i="0" u="none" strike="noStrike" cap="none" dirty="0">
              <a:solidFill>
                <a:srgbClr val="000000"/>
              </a:solidFill>
              <a:latin typeface="Arial"/>
              <a:ea typeface="Arial"/>
              <a:cs typeface="Arial"/>
              <a:sym typeface="Arial"/>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1014942" y="3860497"/>
            <a:ext cx="9943179" cy="2462213"/>
          </a:xfrm>
          <a:prstGeom prst="rect">
            <a:avLst/>
          </a:prstGeom>
          <a:noFill/>
        </p:spPr>
        <p:txBody>
          <a:bodyPr wrap="square" rtlCol="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Times New Roman"/>
                <a:ea typeface="Times New Roman"/>
                <a:cs typeface="Times New Roman"/>
                <a:sym typeface="Times New Roman"/>
              </a:rPr>
              <a:t>Main Goals </a:t>
            </a:r>
            <a:endParaRPr lang="en-US"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Increase Efficiency</a:t>
            </a:r>
            <a:endParaRPr lang="en-US" sz="1400" b="0" i="0" u="none" strike="noStrike" cap="none" dirty="0">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Improve Safety</a:t>
            </a:r>
            <a:endParaRPr lang="en-US" sz="1400" b="0" i="0" u="none" strike="noStrike" cap="none" dirty="0">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Reduce Labor Costs</a:t>
            </a:r>
            <a:endParaRPr lang="en-US" sz="1400" b="0" i="0" u="none" strike="noStrike" cap="none" dirty="0">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Support Scalability</a:t>
            </a:r>
            <a:endParaRPr lang="en-US" sz="1400" b="0" i="0" u="none" strike="noStrike" cap="none" dirty="0">
              <a:solidFill>
                <a:srgbClr val="000000"/>
              </a:solidFill>
              <a:latin typeface="Times New Roman"/>
              <a:ea typeface="Times New Roman"/>
              <a:cs typeface="Times New Roman"/>
              <a:sym typeface="Times New Roman"/>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Boost Customer Satisfaction</a:t>
            </a:r>
            <a:endParaRPr lang="en-US" sz="1400" b="0" i="0" u="none" strike="noStrike" cap="none" dirty="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Times New Roman"/>
                <a:ea typeface="Times New Roman"/>
                <a:cs typeface="Times New Roman"/>
                <a:sym typeface="Times New Roman"/>
              </a:rPr>
              <a:t>Additional Goals </a:t>
            </a:r>
            <a:endParaRPr lang="en-US"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Enable Flexibility</a:t>
            </a:r>
            <a:endParaRPr lang="en-US"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Facilitate Easy Maintenance</a:t>
            </a:r>
            <a:endParaRPr lang="en-US"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400"/>
              <a:buFont typeface="Arial"/>
              <a:buChar char="•"/>
            </a:pPr>
            <a:r>
              <a:rPr lang="en-US" sz="1400" b="1" i="0" u="none" strike="noStrike" cap="none" dirty="0">
                <a:solidFill>
                  <a:srgbClr val="000000"/>
                </a:solidFill>
                <a:latin typeface="Times New Roman"/>
                <a:ea typeface="Times New Roman"/>
                <a:cs typeface="Times New Roman"/>
                <a:sym typeface="Times New Roman"/>
              </a:rPr>
              <a:t>Reduce Environmental Impact</a:t>
            </a:r>
            <a:endParaRPr lang="en-US" sz="1400" b="0" i="0" u="none" strike="noStrike" cap="none" dirty="0">
              <a:solidFill>
                <a:srgbClr val="000000"/>
              </a:solidFill>
              <a:latin typeface="Times New Roman"/>
              <a:ea typeface="Times New Roman"/>
              <a:cs typeface="Times New Roman"/>
              <a:sym typeface="Times New Roman"/>
            </a:endParaRPr>
          </a:p>
          <a:p>
            <a:endParaRPr lang="en-IN" dirty="0">
              <a:latin typeface="Verdana" panose="020B0604030504040204" pitchFamily="34" charset="0"/>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a:t>
            </a:fld>
            <a:endParaRPr lang="en-US" dirty="0"/>
          </a:p>
        </p:txBody>
      </p:sp>
      <p:pic>
        <p:nvPicPr>
          <p:cNvPr id="4" name="Picture 3">
            <a:extLst>
              <a:ext uri="{FF2B5EF4-FFF2-40B4-BE49-F238E27FC236}">
                <a16:creationId xmlns:a16="http://schemas.microsoft.com/office/drawing/2014/main" id="{870D9982-ED3F-E216-9B2B-77175817B133}"/>
              </a:ext>
            </a:extLst>
          </p:cNvPr>
          <p:cNvPicPr>
            <a:picLocks noChangeAspect="1"/>
          </p:cNvPicPr>
          <p:nvPr/>
        </p:nvPicPr>
        <p:blipFill>
          <a:blip r:embed="rId3"/>
          <a:stretch>
            <a:fillRect/>
          </a:stretch>
        </p:blipFill>
        <p:spPr>
          <a:xfrm>
            <a:off x="4746172" y="2486932"/>
            <a:ext cx="5341257" cy="4005943"/>
          </a:xfrm>
          <a:prstGeom prst="rect">
            <a:avLst/>
          </a:prstGeom>
        </p:spPr>
      </p:pic>
    </p:spTree>
    <p:extLst>
      <p:ext uri="{BB962C8B-B14F-4D97-AF65-F5344CB8AC3E}">
        <p14:creationId xmlns:p14="http://schemas.microsoft.com/office/powerpoint/2010/main" val="142964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Gant Chart  - Milestones and Activities </a:t>
            </a: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838200"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a:t>
            </a:r>
            <a:endParaRPr dirty="0"/>
          </a:p>
        </p:txBody>
      </p:sp>
      <p:pic>
        <p:nvPicPr>
          <p:cNvPr id="4" name="Picture 3">
            <a:extLst>
              <a:ext uri="{FF2B5EF4-FFF2-40B4-BE49-F238E27FC236}">
                <a16:creationId xmlns:a16="http://schemas.microsoft.com/office/drawing/2014/main" id="{97053348-1F81-878E-12B3-C410170F454B}"/>
              </a:ext>
            </a:extLst>
          </p:cNvPr>
          <p:cNvPicPr>
            <a:picLocks noChangeAspect="1"/>
          </p:cNvPicPr>
          <p:nvPr/>
        </p:nvPicPr>
        <p:blipFill>
          <a:blip r:embed="rId3"/>
          <a:stretch>
            <a:fillRect/>
          </a:stretch>
        </p:blipFill>
        <p:spPr>
          <a:xfrm>
            <a:off x="324463" y="1719776"/>
            <a:ext cx="11582400" cy="3341914"/>
          </a:xfrm>
          <a:prstGeom prst="rect">
            <a:avLst/>
          </a:prstGeom>
        </p:spPr>
      </p:pic>
    </p:spTree>
    <p:extLst>
      <p:ext uri="{BB962C8B-B14F-4D97-AF65-F5344CB8AC3E}">
        <p14:creationId xmlns:p14="http://schemas.microsoft.com/office/powerpoint/2010/main" val="33163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 (Improved post minor project)</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Publications </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Liang, C., et al. "Automated robot picking system for e-commerce fulfilment warehouse application." The 14th </a:t>
            </a:r>
            <a:r>
              <a:rPr lang="en-IN" dirty="0" err="1">
                <a:latin typeface="Verdana" panose="020B0604030504040204" pitchFamily="34" charset="0"/>
                <a:ea typeface="Verdana" panose="020B0604030504040204" pitchFamily="34" charset="0"/>
              </a:rPr>
              <a:t>IFToMM</a:t>
            </a:r>
            <a:r>
              <a:rPr lang="en-IN" dirty="0">
                <a:latin typeface="Verdana" panose="020B0604030504040204" pitchFamily="34" charset="0"/>
                <a:ea typeface="Verdana" panose="020B0604030504040204" pitchFamily="34" charset="0"/>
              </a:rPr>
              <a:t> World Congress. Vol. 1. 2015.</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Prakash, Ravi, et al. "Dual-loop optimal control of a robot manipulator and its application in warehouse automation." IEEE Transactions on Automation Science and Engineering 19.1 (2020): 262-279.</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Khan, Muhammad Aqib. Design and control of a robotic system based on mobile robots and manipulator arms for picking in logistics warehouses. Diss. Normandie Université, 2020.</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Resources – Whitepaper| Application Notes |  Datasheet| Others</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Cosma, Claudio, et al. "An autonomous robot for indoor light logistics." 2004 IEEE/RSJ International Conference on Intelligent Robots and Systems (IROS)(IEEE Cat. No. 04CH37566). Vol. 3. IEEE, 2004.</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Kimura, Nobutaka, et al. "Mobile dual-arm robot for automated order picking system in warehouse containing various kinds of products." 2015 IEEE/SICE International Symposium on System Integration (SII). IEEE, 2015.</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Existing Implementations – Products| Opensource| GitHub etc </a:t>
            </a:r>
          </a:p>
          <a:p>
            <a:pPr marL="285750" marR="0" lvl="0" indent="-285750" algn="l" rtl="0">
              <a:lnSpc>
                <a:spcPct val="100000"/>
              </a:lnSpc>
              <a:spcBef>
                <a:spcPts val="0"/>
              </a:spcBef>
              <a:spcAft>
                <a:spcPts val="0"/>
              </a:spcAft>
              <a:buClr>
                <a:srgbClr val="000000"/>
              </a:buClr>
              <a:buSzPts val="1400"/>
              <a:buFont typeface="Arial"/>
              <a:buChar char="•"/>
            </a:pPr>
            <a:r>
              <a:rPr lang="en-US" sz="1400" b="0" i="0" u="sng" strike="noStrike" cap="none" dirty="0">
                <a:solidFill>
                  <a:srgbClr val="000000"/>
                </a:solidFill>
                <a:latin typeface="Arial"/>
                <a:ea typeface="Arial"/>
                <a:cs typeface="Arial"/>
                <a:sym typeface="Arial"/>
                <a:hlinkClick r:id="rId2">
                  <a:extLst>
                    <a:ext uri="{A12FA001-AC4F-418D-AE19-62706E023703}">
                      <ahyp:hlinkClr xmlns:ahyp="http://schemas.microsoft.com/office/drawing/2018/hyperlinkcolor" val="tx"/>
                    </a:ext>
                  </a:extLst>
                </a:hlinkClick>
              </a:rPr>
              <a:t>https://thinkrobotics.com/products/armpi-pro-ros-robot-chassis-with-robot-arm?variant=44733277765949&amp;currency=INR&amp;utm_medium=product_sync&amp;utm_source=google&amp;utm_content=sag_organic&amp;utm_campaign=sag_organic&amp;utm_source=googleads&amp;utm_medium=cpc&amp;gad_source=1&amp;gclid=CjwKCAjw2dG1BhB4EiwA998cqDfmuh1hbGvURlhMEQtT86G7gZ0X3DSSziC_0j6ujQZA7ki02fXRWRoCuDgQAvD_BwE</a:t>
            </a:r>
            <a:endParaRPr lang="en-US"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lang="en-US" sz="1400" b="0" i="0" u="none" strike="noStrike" cap="none" dirty="0">
              <a:solidFill>
                <a:srgbClr val="000000"/>
              </a:solidFill>
              <a:latin typeface="Verdana"/>
              <a:ea typeface="Verdana"/>
              <a:cs typeface="Verdana"/>
              <a:sym typeface="Verdana"/>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sng" strike="noStrike" cap="none" dirty="0">
                <a:solidFill>
                  <a:srgbClr val="000000"/>
                </a:solidFill>
                <a:latin typeface="Arial"/>
                <a:ea typeface="Arial"/>
                <a:cs typeface="Arial"/>
                <a:sym typeface="Arial"/>
                <a:hlinkClick r:id="rId3">
                  <a:extLst>
                    <a:ext uri="{A12FA001-AC4F-418D-AE19-62706E023703}">
                      <ahyp:hlinkClr xmlns:ahyp="http://schemas.microsoft.com/office/drawing/2018/hyperlinkcolor" val="tx"/>
                    </a:ext>
                  </a:extLst>
                </a:hlinkClick>
              </a:rPr>
              <a:t>https://youtu.be/LBNRGBY5zN8?si=a5Wrnj9VyQpgp9ZF</a:t>
            </a:r>
            <a:endParaRPr lang="en-US" sz="1400" b="0" i="0" u="none" strike="noStrike" cap="none" dirty="0">
              <a:solidFill>
                <a:srgbClr val="000000"/>
              </a:solidFill>
              <a:latin typeface="Verdana"/>
              <a:ea typeface="Verdana"/>
              <a:cs typeface="Verdana"/>
              <a:sym typeface="Verdana"/>
            </a:endParaRPr>
          </a:p>
          <a:p>
            <a:pPr marR="0" lvl="0" rtl="0">
              <a:lnSpc>
                <a:spcPct val="100000"/>
              </a:lnSpc>
              <a:spcBef>
                <a:spcPts val="0"/>
              </a:spcBef>
              <a:spcAft>
                <a:spcPts val="0"/>
              </a:spcAft>
            </a:pPr>
            <a:r>
              <a:rPr lang="en-IN" dirty="0">
                <a:latin typeface="Verdana" panose="020B0604030504040204" pitchFamily="34" charset="0"/>
                <a:ea typeface="Verdana" panose="020B0604030504040204" pitchFamily="34" charset="0"/>
              </a:rPr>
              <a:t> </a:t>
            </a:r>
          </a:p>
        </p:txBody>
      </p:sp>
    </p:spTree>
    <p:extLst>
      <p:ext uri="{BB962C8B-B14F-4D97-AF65-F5344CB8AC3E}">
        <p14:creationId xmlns:p14="http://schemas.microsoft.com/office/powerpoint/2010/main" val="2538241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  </a:t>
            </a:r>
            <a:endParaRPr dirty="0"/>
          </a:p>
        </p:txBody>
      </p:sp>
      <p:sp>
        <p:nvSpPr>
          <p:cNvPr id="5" name="Google Shape;125;p3">
            <a:extLst>
              <a:ext uri="{FF2B5EF4-FFF2-40B4-BE49-F238E27FC236}">
                <a16:creationId xmlns:a16="http://schemas.microsoft.com/office/drawing/2014/main" id="{11DCD2FE-F6D8-3416-49EA-CE0660F5B1E7}"/>
              </a:ext>
            </a:extLst>
          </p:cNvPr>
          <p:cNvSpPr txBox="1"/>
          <p:nvPr/>
        </p:nvSpPr>
        <p:spPr>
          <a:xfrm>
            <a:off x="452284" y="798982"/>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b="1" dirty="0">
                <a:latin typeface="Verdana" panose="020B0604030504040204" pitchFamily="34" charset="0"/>
                <a:ea typeface="Verdana" panose="020B0604030504040204" pitchFamily="34" charset="0"/>
              </a:rPr>
              <a:t>Circuit Diagram</a:t>
            </a:r>
            <a:endParaRPr lang="en-IN" sz="1600"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sz="1800"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r>
              <a:rPr lang="en-IN" sz="1800" dirty="0">
                <a:latin typeface="Verdana" panose="020B0604030504040204" pitchFamily="34" charset="0"/>
                <a:ea typeface="Verdana" panose="020B0604030504040204" pitchFamily="34" charset="0"/>
              </a:rPr>
              <a:t>Previously proposed </a:t>
            </a:r>
          </a:p>
        </p:txBody>
      </p:sp>
      <p:sp>
        <p:nvSpPr>
          <p:cNvPr id="2" name="Google Shape;125;p3">
            <a:extLst>
              <a:ext uri="{FF2B5EF4-FFF2-40B4-BE49-F238E27FC236}">
                <a16:creationId xmlns:a16="http://schemas.microsoft.com/office/drawing/2014/main" id="{7B3FE64C-ED43-A052-11E8-812792B8FDDF}"/>
              </a:ext>
            </a:extLst>
          </p:cNvPr>
          <p:cNvSpPr txBox="1"/>
          <p:nvPr/>
        </p:nvSpPr>
        <p:spPr>
          <a:xfrm>
            <a:off x="6213988" y="768000"/>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endParaRPr lang="en-US" sz="1600"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sz="1600"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sz="1600" dirty="0">
                <a:latin typeface="Verdana" panose="020B0604030504040204" pitchFamily="34" charset="0"/>
                <a:ea typeface="Verdana" panose="020B0604030504040204" pitchFamily="34" charset="0"/>
              </a:rPr>
              <a:t>Final output</a:t>
            </a:r>
          </a:p>
        </p:txBody>
      </p:sp>
      <p:pic>
        <p:nvPicPr>
          <p:cNvPr id="7" name="Picture 6">
            <a:extLst>
              <a:ext uri="{FF2B5EF4-FFF2-40B4-BE49-F238E27FC236}">
                <a16:creationId xmlns:a16="http://schemas.microsoft.com/office/drawing/2014/main" id="{ED7DEC97-CADD-6A8A-95A2-145434AC7740}"/>
              </a:ext>
            </a:extLst>
          </p:cNvPr>
          <p:cNvPicPr>
            <a:picLocks noChangeAspect="1"/>
          </p:cNvPicPr>
          <p:nvPr/>
        </p:nvPicPr>
        <p:blipFill>
          <a:blip r:embed="rId2"/>
          <a:srcRect b="38730"/>
          <a:stretch/>
        </p:blipFill>
        <p:spPr>
          <a:xfrm>
            <a:off x="452284" y="2090108"/>
            <a:ext cx="4087527" cy="3069771"/>
          </a:xfrm>
          <a:prstGeom prst="rect">
            <a:avLst/>
          </a:prstGeom>
        </p:spPr>
      </p:pic>
      <p:pic>
        <p:nvPicPr>
          <p:cNvPr id="9" name="Picture 8">
            <a:extLst>
              <a:ext uri="{FF2B5EF4-FFF2-40B4-BE49-F238E27FC236}">
                <a16:creationId xmlns:a16="http://schemas.microsoft.com/office/drawing/2014/main" id="{AE5739D7-198B-CDD7-1835-675DE9A3C0B6}"/>
              </a:ext>
            </a:extLst>
          </p:cNvPr>
          <p:cNvPicPr>
            <a:picLocks noChangeAspect="1"/>
          </p:cNvPicPr>
          <p:nvPr/>
        </p:nvPicPr>
        <p:blipFill>
          <a:blip r:embed="rId3"/>
          <a:stretch>
            <a:fillRect/>
          </a:stretch>
        </p:blipFill>
        <p:spPr>
          <a:xfrm>
            <a:off x="5442858" y="1771911"/>
            <a:ext cx="5968012" cy="3706163"/>
          </a:xfrm>
          <a:prstGeom prst="rect">
            <a:avLst/>
          </a:prstGeom>
        </p:spPr>
      </p:pic>
    </p:spTree>
    <p:extLst>
      <p:ext uri="{BB962C8B-B14F-4D97-AF65-F5344CB8AC3E}">
        <p14:creationId xmlns:p14="http://schemas.microsoft.com/office/powerpoint/2010/main" val="1869460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Use Cases &amp; Testing</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260EAF32-7213-2CCB-4658-501C4BEA8CF4}"/>
              </a:ext>
            </a:extLst>
          </p:cNvPr>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Use Cases</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Warehouse Management</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Inventory Management</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Picking</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Sorting</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Packaging</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Transportation </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Delivery</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1DFC5A03-8723-D0D0-00E3-3B2AA3C32CD5}"/>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Test Cases </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Inventory Management</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Warehouse Management</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Picking</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Sorting</a:t>
            </a: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Delivery</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F98B65C4-C0C6-0512-774E-0845BEBBB771}"/>
              </a:ext>
            </a:extLst>
          </p:cNvPr>
          <p:cNvPicPr>
            <a:picLocks noChangeAspect="1"/>
          </p:cNvPicPr>
          <p:nvPr/>
        </p:nvPicPr>
        <p:blipFill>
          <a:blip r:embed="rId2"/>
          <a:stretch>
            <a:fillRect/>
          </a:stretch>
        </p:blipFill>
        <p:spPr>
          <a:xfrm rot="5400000">
            <a:off x="727852" y="2466807"/>
            <a:ext cx="2828452" cy="3771270"/>
          </a:xfrm>
          <a:prstGeom prst="rect">
            <a:avLst/>
          </a:prstGeom>
        </p:spPr>
      </p:pic>
      <p:pic>
        <p:nvPicPr>
          <p:cNvPr id="9" name="Picture 8">
            <a:extLst>
              <a:ext uri="{FF2B5EF4-FFF2-40B4-BE49-F238E27FC236}">
                <a16:creationId xmlns:a16="http://schemas.microsoft.com/office/drawing/2014/main" id="{27C30B1E-7E6B-ED5C-E534-304085EEF9E2}"/>
              </a:ext>
            </a:extLst>
          </p:cNvPr>
          <p:cNvPicPr>
            <a:picLocks noChangeAspect="1"/>
          </p:cNvPicPr>
          <p:nvPr/>
        </p:nvPicPr>
        <p:blipFill>
          <a:blip r:embed="rId3"/>
          <a:srcRect t="22480"/>
          <a:stretch/>
        </p:blipFill>
        <p:spPr>
          <a:xfrm>
            <a:off x="4506686" y="2574005"/>
            <a:ext cx="3091544" cy="3195424"/>
          </a:xfrm>
          <a:prstGeom prst="rect">
            <a:avLst/>
          </a:prstGeom>
        </p:spPr>
      </p:pic>
      <p:pic>
        <p:nvPicPr>
          <p:cNvPr id="11" name="Picture 10">
            <a:extLst>
              <a:ext uri="{FF2B5EF4-FFF2-40B4-BE49-F238E27FC236}">
                <a16:creationId xmlns:a16="http://schemas.microsoft.com/office/drawing/2014/main" id="{9A29F852-BD93-40EE-5F69-1D32B4D1442D}"/>
              </a:ext>
            </a:extLst>
          </p:cNvPr>
          <p:cNvPicPr>
            <a:picLocks noChangeAspect="1"/>
          </p:cNvPicPr>
          <p:nvPr/>
        </p:nvPicPr>
        <p:blipFill>
          <a:blip r:embed="rId4"/>
          <a:srcRect t="29781"/>
          <a:stretch/>
        </p:blipFill>
        <p:spPr>
          <a:xfrm>
            <a:off x="8272771" y="2571078"/>
            <a:ext cx="3416139" cy="3198351"/>
          </a:xfrm>
          <a:prstGeom prst="rect">
            <a:avLst/>
          </a:prstGeom>
        </p:spPr>
      </p:pic>
    </p:spTree>
    <p:extLst>
      <p:ext uri="{BB962C8B-B14F-4D97-AF65-F5344CB8AC3E}">
        <p14:creationId xmlns:p14="http://schemas.microsoft.com/office/powerpoint/2010/main" val="1995428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12333-A005-FEA0-4811-C852E2C24B3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AD13B1-3AD5-5F48-5EA6-8283F4D732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dirty="0"/>
          </a:p>
        </p:txBody>
      </p:sp>
      <p:sp>
        <p:nvSpPr>
          <p:cNvPr id="4" name="Google Shape;125;p3">
            <a:extLst>
              <a:ext uri="{FF2B5EF4-FFF2-40B4-BE49-F238E27FC236}">
                <a16:creationId xmlns:a16="http://schemas.microsoft.com/office/drawing/2014/main" id="{3B14D212-DF1F-F61D-ECD3-9D20601BCEB3}"/>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1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ECA415C5-05E9-EE8C-B516-CAA160872052}"/>
              </a:ext>
            </a:extLst>
          </p:cNvPr>
          <p:cNvSpPr txBox="1"/>
          <p:nvPr/>
        </p:nvSpPr>
        <p:spPr>
          <a:xfrm>
            <a:off x="452283" y="871532"/>
            <a:ext cx="5667163" cy="5735761"/>
          </a:xfrm>
          <a:prstGeom prst="rect">
            <a:avLst/>
          </a:prstGeom>
          <a:noFill/>
          <a:ln>
            <a:noFill/>
          </a:ln>
        </p:spPr>
        <p:txBody>
          <a:bodyPr spcFirstLastPara="1" wrap="square" lIns="91425" tIns="45700" rIns="91425" bIns="45700" anchor="t" anchorCtr="0">
            <a:noAutofit/>
          </a:bodyPr>
          <a:lstStyle/>
          <a:p>
            <a:pPr lvl="0"/>
            <a:endParaRPr lang="en-IN" b="1"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8" name="Rectangle 7"/>
          <p:cNvSpPr/>
          <p:nvPr/>
        </p:nvSpPr>
        <p:spPr>
          <a:xfrm>
            <a:off x="525193" y="3806040"/>
            <a:ext cx="11094721" cy="1800493"/>
          </a:xfrm>
          <a:prstGeom prst="rect">
            <a:avLst/>
          </a:prstGeom>
        </p:spPr>
        <p:txBody>
          <a:bodyPr wrap="square">
            <a:spAutoFit/>
          </a:bodyPr>
          <a:lstStyle/>
          <a:p>
            <a:pPr lvl="0">
              <a:lnSpc>
                <a:spcPct val="150000"/>
              </a:lnSpc>
            </a:pPr>
            <a:r>
              <a:rPr lang="en-US" sz="1800" b="1" dirty="0"/>
              <a:t>Implementation Results (Iteration 1):</a:t>
            </a:r>
          </a:p>
          <a:p>
            <a:pPr lvl="0">
              <a:lnSpc>
                <a:spcPct val="150000"/>
              </a:lnSpc>
              <a:buFont typeface="Arial" pitchFamily="34" charset="0"/>
              <a:buChar char="•"/>
            </a:pPr>
            <a:r>
              <a:rPr lang="en-US" dirty="0"/>
              <a:t> The robot was able to navigate along a predefined line path using the line tracking sensors.</a:t>
            </a:r>
          </a:p>
          <a:p>
            <a:pPr lvl="0">
              <a:lnSpc>
                <a:spcPct val="150000"/>
              </a:lnSpc>
              <a:buFont typeface="Arial" pitchFamily="34" charset="0"/>
              <a:buChar char="•"/>
            </a:pPr>
            <a:r>
              <a:rPr lang="en-US" dirty="0"/>
              <a:t> The robotic arm successfully picked and placed objects with reasonable accuracy.</a:t>
            </a:r>
          </a:p>
          <a:p>
            <a:pPr lvl="0">
              <a:lnSpc>
                <a:spcPct val="150000"/>
              </a:lnSpc>
              <a:buFont typeface="Arial" pitchFamily="34" charset="0"/>
              <a:buChar char="•"/>
            </a:pPr>
            <a:r>
              <a:rPr lang="en-US" dirty="0"/>
              <a:t> Wireless communication with the WMS was established, and task instructions were received successfully.</a:t>
            </a:r>
          </a:p>
          <a:p>
            <a:pPr lvl="0">
              <a:lnSpc>
                <a:spcPct val="150000"/>
              </a:lnSpc>
              <a:buFont typeface="Arial" pitchFamily="34" charset="0"/>
              <a:buChar char="•"/>
            </a:pPr>
            <a:r>
              <a:rPr lang="en-US" dirty="0"/>
              <a:t> Power management worked well, with the robot operating efficiently for extended periods.</a:t>
            </a:r>
            <a:endParaRPr lang="en-US" b="1" dirty="0"/>
          </a:p>
        </p:txBody>
      </p:sp>
      <p:sp>
        <p:nvSpPr>
          <p:cNvPr id="9" name="Rectangle 8"/>
          <p:cNvSpPr/>
          <p:nvPr/>
        </p:nvSpPr>
        <p:spPr>
          <a:xfrm>
            <a:off x="417340" y="908094"/>
            <a:ext cx="11540198" cy="2769989"/>
          </a:xfrm>
          <a:prstGeom prst="rect">
            <a:avLst/>
          </a:prstGeom>
        </p:spPr>
        <p:txBody>
          <a:bodyPr wrap="square">
            <a:spAutoFit/>
          </a:bodyPr>
          <a:lstStyle/>
          <a:p>
            <a:pPr lvl="0">
              <a:lnSpc>
                <a:spcPct val="150000"/>
              </a:lnSpc>
            </a:pPr>
            <a:r>
              <a:rPr lang="en-US" sz="1800" b="1" dirty="0"/>
              <a:t>Components Used:</a:t>
            </a:r>
          </a:p>
          <a:p>
            <a:pPr lvl="0">
              <a:lnSpc>
                <a:spcPct val="150000"/>
              </a:lnSpc>
              <a:buFont typeface="Arial" pitchFamily="34" charset="0"/>
              <a:buChar char="•"/>
            </a:pPr>
            <a:r>
              <a:rPr lang="en-US" b="1" dirty="0"/>
              <a:t> Robot Chassis</a:t>
            </a:r>
            <a:r>
              <a:rPr lang="en-US" dirty="0"/>
              <a:t> – Base platform for the robot.</a:t>
            </a:r>
          </a:p>
          <a:p>
            <a:pPr lvl="0">
              <a:lnSpc>
                <a:spcPct val="150000"/>
              </a:lnSpc>
              <a:buFont typeface="Arial" pitchFamily="34" charset="0"/>
              <a:buChar char="•"/>
            </a:pPr>
            <a:r>
              <a:rPr lang="en-US" b="1" dirty="0"/>
              <a:t> L298N Motor Driver Controller</a:t>
            </a:r>
            <a:r>
              <a:rPr lang="en-US" dirty="0"/>
              <a:t> – Used to control the motors for movement.</a:t>
            </a:r>
          </a:p>
          <a:p>
            <a:pPr lvl="0">
              <a:lnSpc>
                <a:spcPct val="150000"/>
              </a:lnSpc>
              <a:buFont typeface="Arial" pitchFamily="34" charset="0"/>
              <a:buChar char="•"/>
            </a:pPr>
            <a:r>
              <a:rPr lang="en-US" b="1" dirty="0"/>
              <a:t> MG995 Servo Motor</a:t>
            </a:r>
            <a:r>
              <a:rPr lang="en-US" dirty="0"/>
              <a:t> – Used for controlling the robotic claw.</a:t>
            </a:r>
          </a:p>
          <a:p>
            <a:pPr lvl="0">
              <a:lnSpc>
                <a:spcPct val="150000"/>
              </a:lnSpc>
              <a:buFont typeface="Arial" pitchFamily="34" charset="0"/>
              <a:buChar char="•"/>
            </a:pPr>
            <a:r>
              <a:rPr lang="en-US" b="1" dirty="0"/>
              <a:t> 5 Channel Line Tracking Sensor Module</a:t>
            </a:r>
            <a:r>
              <a:rPr lang="en-US" dirty="0"/>
              <a:t> – Used for autonomous navigation.</a:t>
            </a:r>
          </a:p>
          <a:p>
            <a:pPr lvl="0">
              <a:lnSpc>
                <a:spcPct val="150000"/>
              </a:lnSpc>
              <a:buFont typeface="Arial" pitchFamily="34" charset="0"/>
              <a:buChar char="•"/>
            </a:pPr>
            <a:r>
              <a:rPr lang="en-US" b="1" dirty="0"/>
              <a:t> ESP32 Node MCU</a:t>
            </a:r>
            <a:r>
              <a:rPr lang="en-US" dirty="0"/>
              <a:t> – For Wi-Fi communication with the Warehouse Management System.</a:t>
            </a:r>
          </a:p>
          <a:p>
            <a:pPr lvl="0">
              <a:lnSpc>
                <a:spcPct val="150000"/>
              </a:lnSpc>
              <a:buFont typeface="Arial" pitchFamily="34" charset="0"/>
              <a:buChar char="•"/>
            </a:pPr>
            <a:r>
              <a:rPr lang="en-US" b="1" dirty="0"/>
              <a:t> REES52 UNO</a:t>
            </a:r>
            <a:r>
              <a:rPr lang="en-US" dirty="0"/>
              <a:t> – </a:t>
            </a:r>
            <a:r>
              <a:rPr lang="en-US" dirty="0" err="1"/>
              <a:t>Arduino</a:t>
            </a:r>
            <a:r>
              <a:rPr lang="en-US" dirty="0"/>
              <a:t> board for controlling the robot’s logic and sensors.</a:t>
            </a:r>
          </a:p>
          <a:p>
            <a:pPr lvl="0">
              <a:lnSpc>
                <a:spcPct val="150000"/>
              </a:lnSpc>
              <a:buFont typeface="Arial" pitchFamily="34" charset="0"/>
              <a:buChar char="•"/>
            </a:pPr>
            <a:r>
              <a:rPr lang="en-US" b="1" dirty="0"/>
              <a:t> REES52 GY-521</a:t>
            </a:r>
            <a:r>
              <a:rPr lang="en-US" dirty="0"/>
              <a:t> – Gyroscope and accelerometer for balance and stability.</a:t>
            </a:r>
          </a:p>
        </p:txBody>
      </p:sp>
    </p:spTree>
    <p:extLst>
      <p:ext uri="{BB962C8B-B14F-4D97-AF65-F5344CB8AC3E}">
        <p14:creationId xmlns:p14="http://schemas.microsoft.com/office/powerpoint/2010/main" val="1229190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8</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2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67B823CE-7BA9-D714-A424-29AA44BD6144}"/>
              </a:ext>
            </a:extLst>
          </p:cNvPr>
          <p:cNvSpPr txBox="1"/>
          <p:nvPr/>
        </p:nvSpPr>
        <p:spPr>
          <a:xfrm>
            <a:off x="432619" y="726132"/>
            <a:ext cx="11326761" cy="5735761"/>
          </a:xfrm>
          <a:prstGeom prst="rect">
            <a:avLst/>
          </a:prstGeom>
          <a:noFill/>
          <a:ln>
            <a:noFill/>
          </a:ln>
        </p:spPr>
        <p:txBody>
          <a:bodyPr spcFirstLastPara="1" wrap="square" lIns="91425" tIns="45700" rIns="91425" bIns="45700" anchor="t" anchorCtr="0">
            <a:noAutofit/>
          </a:bodyPr>
          <a:lstStyle/>
          <a:p>
            <a:pPr lvl="0"/>
            <a:r>
              <a:rPr lang="en-IN" sz="1800" b="1" dirty="0">
                <a:latin typeface="Verdana" panose="020B0604030504040204" pitchFamily="34" charset="0"/>
                <a:ea typeface="Verdana" panose="020B0604030504040204" pitchFamily="34" charset="0"/>
              </a:rPr>
              <a:t>Iteration </a:t>
            </a:r>
            <a:r>
              <a:rPr lang="en-US" sz="1800" b="1" dirty="0">
                <a:latin typeface="Verdana" pitchFamily="34" charset="0"/>
                <a:ea typeface="Verdana" pitchFamily="34" charset="0"/>
              </a:rPr>
              <a:t>Enhancements</a:t>
            </a:r>
            <a:r>
              <a:rPr lang="en-IN" sz="1800" b="1" dirty="0">
                <a:latin typeface="Verdana" panose="020B0604030504040204" pitchFamily="34" charset="0"/>
                <a:ea typeface="Verdana" panose="020B0604030504040204" pitchFamily="34" charset="0"/>
              </a:rPr>
              <a:t>:</a:t>
            </a:r>
          </a:p>
          <a:p>
            <a:pPr lvl="1">
              <a:lnSpc>
                <a:spcPct val="150000"/>
              </a:lnSpc>
              <a:buFont typeface="Arial" pitchFamily="34" charset="0"/>
              <a:buChar char="•"/>
            </a:pPr>
            <a:r>
              <a:rPr lang="en-US" b="1" dirty="0"/>
              <a:t> Improved Path Following Algorithm:</a:t>
            </a:r>
            <a:r>
              <a:rPr lang="en-US" dirty="0"/>
              <a:t> Adjusted the robot's line-following algorithm to account for sharper turns and better path correction.</a:t>
            </a:r>
          </a:p>
          <a:p>
            <a:pPr lvl="1">
              <a:lnSpc>
                <a:spcPct val="150000"/>
              </a:lnSpc>
              <a:buFont typeface="Arial" pitchFamily="34" charset="0"/>
              <a:buChar char="•"/>
            </a:pPr>
            <a:r>
              <a:rPr lang="en-US" b="1" dirty="0"/>
              <a:t> Enhanced Robotic Claw Precision:</a:t>
            </a:r>
            <a:r>
              <a:rPr lang="en-US" dirty="0"/>
              <a:t> Upgraded the servo control to improve object manipulation accuracy.</a:t>
            </a:r>
          </a:p>
          <a:p>
            <a:pPr lvl="0">
              <a:lnSpc>
                <a:spcPct val="150000"/>
              </a:lnSpc>
              <a:buFont typeface="Arial" pitchFamily="34" charset="0"/>
              <a:buChar char="•"/>
            </a:pPr>
            <a:r>
              <a:rPr lang="en-US" b="1" dirty="0"/>
              <a:t> Obstacle Avoidance:</a:t>
            </a:r>
            <a:r>
              <a:rPr lang="en-US" dirty="0"/>
              <a:t> Introduced additional sensors to improve obstacle detection and avoidance.</a:t>
            </a:r>
          </a:p>
          <a:p>
            <a:pPr lvl="0">
              <a:lnSpc>
                <a:spcPct val="150000"/>
              </a:lnSpc>
              <a:buFont typeface="Arial" pitchFamily="34" charset="0"/>
              <a:buChar char="•"/>
            </a:pPr>
            <a:r>
              <a:rPr lang="en-US" b="1" dirty="0"/>
              <a:t> Battery Optimization:</a:t>
            </a:r>
            <a:r>
              <a:rPr lang="en-US" dirty="0"/>
              <a:t> Improved power efficiency by optimizing the robot’s movement logic and reducing unnecessary energy consumption.</a:t>
            </a:r>
          </a:p>
          <a:p>
            <a:pPr lvl="0">
              <a:lnSpc>
                <a:spcPct val="150000"/>
              </a:lnSpc>
            </a:pPr>
            <a:endParaRPr lang="en-US" b="1" dirty="0">
              <a:latin typeface="Verdana" panose="020B0604030504040204" pitchFamily="34" charset="0"/>
              <a:ea typeface="Verdana" panose="020B0604030504040204" pitchFamily="34" charset="0"/>
            </a:endParaRPr>
          </a:p>
          <a:p>
            <a:pPr lvl="0">
              <a:lnSpc>
                <a:spcPct val="150000"/>
              </a:lnSpc>
            </a:pPr>
            <a:r>
              <a:rPr lang="en-US" sz="1800" b="1" dirty="0">
                <a:latin typeface="Verdana" pitchFamily="34" charset="0"/>
                <a:ea typeface="Verdana" pitchFamily="34" charset="0"/>
              </a:rPr>
              <a:t>Results from Iteration 2:</a:t>
            </a:r>
            <a:endParaRPr lang="en-IN" sz="1800" b="1" dirty="0">
              <a:latin typeface="Verdana" pitchFamily="34" charset="0"/>
              <a:ea typeface="Verdana" pitchFamily="34" charset="0"/>
            </a:endParaRPr>
          </a:p>
          <a:p>
            <a:pPr marL="285750" lvl="0" indent="-285750" algn="just">
              <a:lnSpc>
                <a:spcPct val="150000"/>
              </a:lnSpc>
              <a:buFont typeface="Arial" pitchFamily="34" charset="0"/>
              <a:buChar char="•"/>
            </a:pPr>
            <a:r>
              <a:rPr lang="en-US" b="1" dirty="0"/>
              <a:t>Improved Navigation : </a:t>
            </a:r>
            <a:r>
              <a:rPr lang="en-US" dirty="0"/>
              <a:t>The robot successfully navigated through complex environments, handling sharp turns with enhanced precision. The new algorithm minimized errors when following paths and responding to obstacles.</a:t>
            </a:r>
          </a:p>
          <a:p>
            <a:pPr marL="285750" lvl="0" indent="-285750" algn="just">
              <a:lnSpc>
                <a:spcPct val="150000"/>
              </a:lnSpc>
              <a:buFont typeface="Arial" pitchFamily="34" charset="0"/>
              <a:buChar char="•"/>
            </a:pPr>
            <a:r>
              <a:rPr lang="en-US" b="1" dirty="0"/>
              <a:t>Enhanced Object Manipulation: </a:t>
            </a:r>
            <a:r>
              <a:rPr lang="en-US" dirty="0"/>
              <a:t>The robot's arm exhibited greater accuracy during object pickup and placement tasks. The added control refinements led to a noticeable reduction in misplacements.</a:t>
            </a:r>
          </a:p>
          <a:p>
            <a:pPr marL="285750" indent="-285750" algn="just">
              <a:lnSpc>
                <a:spcPct val="150000"/>
              </a:lnSpc>
              <a:buFont typeface="Arial" pitchFamily="34" charset="0"/>
              <a:buChar char="•"/>
            </a:pPr>
            <a:r>
              <a:rPr lang="en-US" b="1" dirty="0"/>
              <a:t>Better Obstacle Avoidance:</a:t>
            </a:r>
            <a:r>
              <a:rPr lang="en-US" dirty="0"/>
              <a:t> The robot demonstrated a significant improvement in avoiding obstacles, even in dynamic warehouse environments with moving items and other robots.</a:t>
            </a:r>
          </a:p>
          <a:p>
            <a:pPr marL="285750" indent="-285750" algn="just">
              <a:lnSpc>
                <a:spcPct val="150000"/>
              </a:lnSpc>
              <a:buFont typeface="Arial" pitchFamily="34" charset="0"/>
              <a:buChar char="•"/>
            </a:pPr>
            <a:r>
              <a:rPr lang="en-US" b="1" dirty="0"/>
              <a:t>Optimized Battery Performance:</a:t>
            </a:r>
            <a:r>
              <a:rPr lang="en-US" dirty="0"/>
              <a:t> The robot exhibited increased operational time due to optimized power consumption. The autonomous return-to-charging feature was reliably triggered when the battery reached critical levels.</a:t>
            </a:r>
          </a:p>
          <a:p>
            <a:pPr marL="285750" indent="-285750" algn="just">
              <a:lnSpc>
                <a:spcPct val="150000"/>
              </a:lnSpc>
              <a:buFont typeface="Arial" pitchFamily="34" charset="0"/>
              <a:buChar char="•"/>
            </a:pPr>
            <a:r>
              <a:rPr lang="en-US" b="1" dirty="0"/>
              <a:t>Seamless Communication with WMS:</a:t>
            </a:r>
            <a:r>
              <a:rPr lang="en-US" dirty="0"/>
              <a:t> The integration of the ESP32 module ensured that data transfer was fast and reliable, even in environments with fluctuating Wi-Fi signals.</a:t>
            </a:r>
          </a:p>
          <a:p>
            <a:pPr marL="285750" lvl="0" indent="-285750">
              <a:buFont typeface="Arial" pitchFamily="34" charset="0"/>
              <a:buChar char="•"/>
            </a:pPr>
            <a:endParaRPr lang="en-US" dirty="0"/>
          </a:p>
          <a:p>
            <a:pPr marL="285750" lvl="0" indent="-285750">
              <a:buFont typeface="Arial" pitchFamily="34" charset="0"/>
              <a:buChar char="•"/>
            </a:pPr>
            <a:endParaRPr lang="en-IN" b="1"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761468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9</a:t>
            </a:fld>
            <a:endParaRPr lang="en-US" dirty="0"/>
          </a:p>
        </p:txBody>
      </p:sp>
      <p:sp>
        <p:nvSpPr>
          <p:cNvPr id="4" name="Rectangle 3"/>
          <p:cNvSpPr/>
          <p:nvPr/>
        </p:nvSpPr>
        <p:spPr>
          <a:xfrm>
            <a:off x="298269" y="129475"/>
            <a:ext cx="11043138" cy="6878806"/>
          </a:xfrm>
          <a:prstGeom prst="rect">
            <a:avLst/>
          </a:prstGeom>
        </p:spPr>
        <p:txBody>
          <a:bodyPr wrap="square">
            <a:spAutoFit/>
          </a:bodyPr>
          <a:lstStyle/>
          <a:p>
            <a:r>
              <a:rPr lang="en-US" sz="1800" b="1" dirty="0"/>
              <a:t>Validation Against Use Cases and Test Cases (Iteration 2)</a:t>
            </a:r>
          </a:p>
          <a:p>
            <a:r>
              <a:rPr lang="en-US" b="1" dirty="0"/>
              <a:t>Use Cases</a:t>
            </a:r>
          </a:p>
          <a:p>
            <a:pPr>
              <a:buFont typeface="Arial" pitchFamily="34" charset="0"/>
              <a:buChar char="•"/>
            </a:pPr>
            <a:r>
              <a:rPr lang="en-US" b="1" dirty="0"/>
              <a:t>Autonomous Navigation</a:t>
            </a:r>
            <a:endParaRPr lang="en-US" dirty="0"/>
          </a:p>
          <a:p>
            <a:r>
              <a:rPr lang="en-US" b="1" dirty="0"/>
              <a:t>              Validation:</a:t>
            </a:r>
            <a:r>
              <a:rPr lang="en-US" dirty="0"/>
              <a:t> The robot followed the line accurately and avoided obstacles, even in more complex environments with sharp turns.</a:t>
            </a:r>
          </a:p>
          <a:p>
            <a:r>
              <a:rPr lang="en-US" b="1" dirty="0"/>
              <a:t>              Test Result:</a:t>
            </a:r>
            <a:r>
              <a:rPr lang="en-US" dirty="0"/>
              <a:t> Passed.</a:t>
            </a:r>
          </a:p>
          <a:p>
            <a:pPr>
              <a:buFont typeface="Arial" pitchFamily="34" charset="0"/>
              <a:buChar char="•"/>
            </a:pPr>
            <a:r>
              <a:rPr lang="en-US" b="1" dirty="0"/>
              <a:t>Object Picking and Placing</a:t>
            </a:r>
            <a:endParaRPr lang="en-US" dirty="0"/>
          </a:p>
          <a:p>
            <a:r>
              <a:rPr lang="en-US" b="1" dirty="0"/>
              <a:t>              Validation:</a:t>
            </a:r>
            <a:r>
              <a:rPr lang="en-US" dirty="0"/>
              <a:t> The robot successfully picked and placed objects, with improved accuracy and fewer failures.</a:t>
            </a:r>
          </a:p>
          <a:p>
            <a:r>
              <a:rPr lang="en-US" b="1" dirty="0"/>
              <a:t>              Test Result:</a:t>
            </a:r>
            <a:r>
              <a:rPr lang="en-US" dirty="0"/>
              <a:t> Passed.</a:t>
            </a:r>
          </a:p>
          <a:p>
            <a:pPr>
              <a:buFont typeface="Arial" pitchFamily="34" charset="0"/>
              <a:buChar char="•"/>
            </a:pPr>
            <a:r>
              <a:rPr lang="en-US" b="1" dirty="0"/>
              <a:t>Communication with WMS</a:t>
            </a:r>
            <a:endParaRPr lang="en-US" dirty="0"/>
          </a:p>
          <a:p>
            <a:r>
              <a:rPr lang="en-US" b="1" dirty="0"/>
              <a:t>              Validation:</a:t>
            </a:r>
            <a:r>
              <a:rPr lang="en-US" dirty="0"/>
              <a:t> The robot communicated with the WMS without delays or interruptions, providing real-time status updates.</a:t>
            </a:r>
          </a:p>
          <a:p>
            <a:r>
              <a:rPr lang="en-US" b="1" dirty="0"/>
              <a:t>              Test Result:</a:t>
            </a:r>
            <a:r>
              <a:rPr lang="en-US" dirty="0"/>
              <a:t> Passed.</a:t>
            </a:r>
          </a:p>
          <a:p>
            <a:pPr>
              <a:buFont typeface="Arial" pitchFamily="34" charset="0"/>
              <a:buChar char="•"/>
            </a:pPr>
            <a:r>
              <a:rPr lang="en-US" b="1" dirty="0"/>
              <a:t>Battery Management</a:t>
            </a:r>
            <a:endParaRPr lang="en-US" dirty="0"/>
          </a:p>
          <a:p>
            <a:r>
              <a:rPr lang="en-US" b="1" dirty="0"/>
              <a:t>              Validation:</a:t>
            </a:r>
            <a:r>
              <a:rPr lang="en-US" dirty="0"/>
              <a:t> The robot autonomously returned to the charging station when the battery was low and resumed tasks after      recharging.</a:t>
            </a:r>
          </a:p>
          <a:p>
            <a:r>
              <a:rPr lang="en-US" b="1" dirty="0"/>
              <a:t>              Test Result:</a:t>
            </a:r>
            <a:r>
              <a:rPr lang="en-US" dirty="0"/>
              <a:t> Passed.</a:t>
            </a:r>
          </a:p>
          <a:p>
            <a:r>
              <a:rPr lang="en-US" b="1" dirty="0"/>
              <a:t>Test Cases</a:t>
            </a:r>
          </a:p>
          <a:p>
            <a:pPr>
              <a:buFont typeface="Arial" pitchFamily="34" charset="0"/>
              <a:buChar char="•"/>
            </a:pPr>
            <a:r>
              <a:rPr lang="en-US" b="1" dirty="0"/>
              <a:t>Line Following with Obstacle Detection</a:t>
            </a:r>
            <a:endParaRPr lang="en-US" dirty="0"/>
          </a:p>
          <a:p>
            <a:r>
              <a:rPr lang="en-US" b="1" dirty="0"/>
              <a:t>               Validation:</a:t>
            </a:r>
            <a:r>
              <a:rPr lang="en-US" dirty="0"/>
              <a:t> The robot navigated the path without straying and avoided obstacles smoothly.</a:t>
            </a:r>
          </a:p>
          <a:p>
            <a:r>
              <a:rPr lang="en-US" b="1" dirty="0"/>
              <a:t>               Test Result:</a:t>
            </a:r>
            <a:r>
              <a:rPr lang="en-US" dirty="0"/>
              <a:t> Passed.</a:t>
            </a:r>
          </a:p>
          <a:p>
            <a:pPr>
              <a:buFont typeface="Arial" pitchFamily="34" charset="0"/>
              <a:buChar char="•"/>
            </a:pPr>
            <a:r>
              <a:rPr lang="en-US" b="1" dirty="0"/>
              <a:t>Robotic Arm Object Pickup</a:t>
            </a:r>
            <a:endParaRPr lang="en-US" dirty="0"/>
          </a:p>
          <a:p>
            <a:r>
              <a:rPr lang="en-US" b="1" dirty="0"/>
              <a:t>               Validation:</a:t>
            </a:r>
            <a:r>
              <a:rPr lang="en-US" dirty="0"/>
              <a:t> The claw picked up and placed objects with improved accuracy in Iteration 2.</a:t>
            </a:r>
          </a:p>
          <a:p>
            <a:r>
              <a:rPr lang="en-US" b="1" dirty="0"/>
              <a:t>               Test Result:</a:t>
            </a:r>
            <a:r>
              <a:rPr lang="en-US" dirty="0"/>
              <a:t> Passed.</a:t>
            </a:r>
          </a:p>
          <a:p>
            <a:pPr>
              <a:buFont typeface="Arial" pitchFamily="34" charset="0"/>
              <a:buChar char="•"/>
            </a:pPr>
            <a:r>
              <a:rPr lang="en-US" b="1" dirty="0"/>
              <a:t>Wireless Communication with WMS</a:t>
            </a:r>
            <a:endParaRPr lang="en-US" dirty="0"/>
          </a:p>
          <a:p>
            <a:r>
              <a:rPr lang="en-US" b="1" dirty="0"/>
              <a:t>               Validation:</a:t>
            </a:r>
            <a:r>
              <a:rPr lang="en-US" dirty="0"/>
              <a:t> The robot successfully received and executed tasks, sending real-time updates to the WMS.</a:t>
            </a:r>
          </a:p>
          <a:p>
            <a:r>
              <a:rPr lang="en-US" b="1" dirty="0"/>
              <a:t>               Test Result:</a:t>
            </a:r>
            <a:r>
              <a:rPr lang="en-US" dirty="0"/>
              <a:t> Passed.</a:t>
            </a:r>
          </a:p>
          <a:p>
            <a:pPr>
              <a:buFont typeface="Arial" pitchFamily="34" charset="0"/>
              <a:buChar char="•"/>
            </a:pPr>
            <a:r>
              <a:rPr lang="en-US" b="1" dirty="0"/>
              <a:t>Obstacle Avoidance in Dynamic Environment</a:t>
            </a:r>
            <a:endParaRPr lang="en-US" dirty="0"/>
          </a:p>
          <a:p>
            <a:r>
              <a:rPr lang="en-US" b="1" dirty="0"/>
              <a:t>               Validation:</a:t>
            </a:r>
            <a:r>
              <a:rPr lang="en-US" dirty="0"/>
              <a:t> The robot avoided dynamic obstacles without collision.</a:t>
            </a:r>
          </a:p>
          <a:p>
            <a:r>
              <a:rPr lang="en-US" b="1" dirty="0"/>
              <a:t>               Test Result:</a:t>
            </a:r>
            <a:r>
              <a:rPr lang="en-US" dirty="0"/>
              <a:t> Passed.</a:t>
            </a:r>
          </a:p>
          <a:p>
            <a:pPr>
              <a:lnSpc>
                <a:spcPct val="150000"/>
              </a:lnSpc>
            </a:pPr>
            <a:endParaRPr lang="en-US" sz="1800" b="1" dirty="0"/>
          </a:p>
          <a:p>
            <a:endParaRPr lang="en-US" sz="1800" b="1"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2855</TotalTime>
  <Words>1379</Words>
  <Application>Microsoft Office PowerPoint</Application>
  <PresentationFormat>Widescreen</PresentationFormat>
  <Paragraphs>161</Paragraphs>
  <Slides>12</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Montserrat Medium</vt:lpstr>
      <vt:lpstr>Montserrat</vt:lpstr>
      <vt:lpstr>Verdana</vt:lpstr>
      <vt:lpstr>Plus Jakarta Sans</vt:lpstr>
      <vt:lpstr>Arial</vt:lpstr>
      <vt:lpstr>Aharoni</vt:lpstr>
      <vt:lpstr>Calibri</vt:lpstr>
      <vt:lpstr>Open Sans</vt:lpstr>
      <vt:lpstr>Times New Roman</vt:lpstr>
      <vt:lpstr>Poppins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GITAM</dc:creator>
  <cp:lastModifiedBy>Prajwal SE</cp:lastModifiedBy>
  <cp:revision>37</cp:revision>
  <dcterms:created xsi:type="dcterms:W3CDTF">2022-05-23T07:15:42Z</dcterms:created>
  <dcterms:modified xsi:type="dcterms:W3CDTF">2025-03-19T05:28:17Z</dcterms:modified>
</cp:coreProperties>
</file>